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3.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 id="2147483720" r:id="rId2"/>
    <p:sldMasterId id="2147483770" r:id="rId3"/>
    <p:sldMasterId id="2147483789" r:id="rId4"/>
  </p:sldMasterIdLst>
  <p:notesMasterIdLst>
    <p:notesMasterId r:id="rId44"/>
  </p:notesMasterIdLst>
  <p:handoutMasterIdLst>
    <p:handoutMasterId r:id="rId45"/>
  </p:handoutMasterIdLst>
  <p:sldIdLst>
    <p:sldId id="1633" r:id="rId5"/>
    <p:sldId id="1743" r:id="rId6"/>
    <p:sldId id="1896" r:id="rId7"/>
    <p:sldId id="2458" r:id="rId8"/>
    <p:sldId id="2459" r:id="rId9"/>
    <p:sldId id="2307" r:id="rId10"/>
    <p:sldId id="2460" r:id="rId11"/>
    <p:sldId id="2462" r:id="rId12"/>
    <p:sldId id="2426" r:id="rId13"/>
    <p:sldId id="2333" r:id="rId14"/>
    <p:sldId id="2345" r:id="rId15"/>
    <p:sldId id="2319" r:id="rId16"/>
    <p:sldId id="2315" r:id="rId17"/>
    <p:sldId id="1876" r:id="rId18"/>
    <p:sldId id="2331" r:id="rId19"/>
    <p:sldId id="2330" r:id="rId20"/>
    <p:sldId id="2327" r:id="rId21"/>
    <p:sldId id="1852" r:id="rId22"/>
    <p:sldId id="1834" r:id="rId23"/>
    <p:sldId id="1853" r:id="rId24"/>
    <p:sldId id="1854" r:id="rId25"/>
    <p:sldId id="1855" r:id="rId26"/>
    <p:sldId id="1856" r:id="rId27"/>
    <p:sldId id="2350" r:id="rId28"/>
    <p:sldId id="2357" r:id="rId29"/>
    <p:sldId id="2358" r:id="rId30"/>
    <p:sldId id="2425" r:id="rId31"/>
    <p:sldId id="2387" r:id="rId32"/>
    <p:sldId id="2351" r:id="rId33"/>
    <p:sldId id="2352" r:id="rId34"/>
    <p:sldId id="2346" r:id="rId35"/>
    <p:sldId id="2347" r:id="rId36"/>
    <p:sldId id="2353" r:id="rId37"/>
    <p:sldId id="2354" r:id="rId38"/>
    <p:sldId id="2355" r:id="rId39"/>
    <p:sldId id="2356" r:id="rId40"/>
    <p:sldId id="2428" r:id="rId41"/>
    <p:sldId id="2427" r:id="rId42"/>
    <p:sldId id="381" r:id="rId43"/>
  </p:sldIdLst>
  <p:sldSz cx="9144000" cy="6858000" type="letter"/>
  <p:notesSz cx="6950075" cy="9236075"/>
  <p:defaultTextStyle>
    <a:defPPr>
      <a:defRPr lang="en-US"/>
    </a:defPPr>
    <a:lvl1pPr algn="l" rtl="0" fontAlgn="base">
      <a:spcBef>
        <a:spcPct val="0"/>
      </a:spcBef>
      <a:spcAft>
        <a:spcPct val="0"/>
      </a:spcAft>
      <a:defRPr sz="2800" kern="1200">
        <a:solidFill>
          <a:srgbClr val="000000"/>
        </a:solidFill>
        <a:latin typeface="Tahoma" pitchFamily="34" charset="0"/>
        <a:ea typeface="+mn-ea"/>
        <a:cs typeface="Arial" charset="0"/>
      </a:defRPr>
    </a:lvl1pPr>
    <a:lvl2pPr marL="457200" algn="l" rtl="0" fontAlgn="base">
      <a:spcBef>
        <a:spcPct val="0"/>
      </a:spcBef>
      <a:spcAft>
        <a:spcPct val="0"/>
      </a:spcAft>
      <a:defRPr sz="2800" kern="1200">
        <a:solidFill>
          <a:srgbClr val="000000"/>
        </a:solidFill>
        <a:latin typeface="Tahoma" pitchFamily="34" charset="0"/>
        <a:ea typeface="+mn-ea"/>
        <a:cs typeface="Arial" charset="0"/>
      </a:defRPr>
    </a:lvl2pPr>
    <a:lvl3pPr marL="914400" algn="l" rtl="0" fontAlgn="base">
      <a:spcBef>
        <a:spcPct val="0"/>
      </a:spcBef>
      <a:spcAft>
        <a:spcPct val="0"/>
      </a:spcAft>
      <a:defRPr sz="2800" kern="1200">
        <a:solidFill>
          <a:srgbClr val="000000"/>
        </a:solidFill>
        <a:latin typeface="Tahoma" pitchFamily="34" charset="0"/>
        <a:ea typeface="+mn-ea"/>
        <a:cs typeface="Arial" charset="0"/>
      </a:defRPr>
    </a:lvl3pPr>
    <a:lvl4pPr marL="1371600" algn="l" rtl="0" fontAlgn="base">
      <a:spcBef>
        <a:spcPct val="0"/>
      </a:spcBef>
      <a:spcAft>
        <a:spcPct val="0"/>
      </a:spcAft>
      <a:defRPr sz="2800" kern="1200">
        <a:solidFill>
          <a:srgbClr val="000000"/>
        </a:solidFill>
        <a:latin typeface="Tahoma" pitchFamily="34" charset="0"/>
        <a:ea typeface="+mn-ea"/>
        <a:cs typeface="Arial" charset="0"/>
      </a:defRPr>
    </a:lvl4pPr>
    <a:lvl5pPr marL="1828800" algn="l" rtl="0" fontAlgn="base">
      <a:spcBef>
        <a:spcPct val="0"/>
      </a:spcBef>
      <a:spcAft>
        <a:spcPct val="0"/>
      </a:spcAft>
      <a:defRPr sz="2800" kern="1200">
        <a:solidFill>
          <a:srgbClr val="000000"/>
        </a:solidFill>
        <a:latin typeface="Tahoma" pitchFamily="34" charset="0"/>
        <a:ea typeface="+mn-ea"/>
        <a:cs typeface="Arial" charset="0"/>
      </a:defRPr>
    </a:lvl5pPr>
    <a:lvl6pPr marL="2286000" algn="l" defTabSz="914400" rtl="0" eaLnBrk="1" latinLnBrk="0" hangingPunct="1">
      <a:defRPr sz="2800" kern="1200">
        <a:solidFill>
          <a:srgbClr val="000000"/>
        </a:solidFill>
        <a:latin typeface="Tahoma" pitchFamily="34" charset="0"/>
        <a:ea typeface="+mn-ea"/>
        <a:cs typeface="Arial" charset="0"/>
      </a:defRPr>
    </a:lvl6pPr>
    <a:lvl7pPr marL="2743200" algn="l" defTabSz="914400" rtl="0" eaLnBrk="1" latinLnBrk="0" hangingPunct="1">
      <a:defRPr sz="2800" kern="1200">
        <a:solidFill>
          <a:srgbClr val="000000"/>
        </a:solidFill>
        <a:latin typeface="Tahoma" pitchFamily="34" charset="0"/>
        <a:ea typeface="+mn-ea"/>
        <a:cs typeface="Arial" charset="0"/>
      </a:defRPr>
    </a:lvl7pPr>
    <a:lvl8pPr marL="3200400" algn="l" defTabSz="914400" rtl="0" eaLnBrk="1" latinLnBrk="0" hangingPunct="1">
      <a:defRPr sz="2800" kern="1200">
        <a:solidFill>
          <a:srgbClr val="000000"/>
        </a:solidFill>
        <a:latin typeface="Tahoma" pitchFamily="34" charset="0"/>
        <a:ea typeface="+mn-ea"/>
        <a:cs typeface="Arial" charset="0"/>
      </a:defRPr>
    </a:lvl8pPr>
    <a:lvl9pPr marL="3657600" algn="l" defTabSz="914400" rtl="0" eaLnBrk="1" latinLnBrk="0" hangingPunct="1">
      <a:defRPr sz="2800" kern="1200">
        <a:solidFill>
          <a:srgbClr val="000000"/>
        </a:solidFill>
        <a:latin typeface="Tahoma" pitchFamily="34" charset="0"/>
        <a:ea typeface="+mn-ea"/>
        <a:cs typeface="Arial" charset="0"/>
      </a:defRPr>
    </a:lvl9pPr>
  </p:defaultTextStyle>
  <p:extLst>
    <p:ext uri="{EFAFB233-063F-42B5-8137-9DF3F51BA10A}">
      <p15:sldGuideLst xmlns:p15="http://schemas.microsoft.com/office/powerpoint/2012/main">
        <p15:guide id="1" orient="horz" pos="482">
          <p15:clr>
            <a:srgbClr val="A4A3A4"/>
          </p15:clr>
        </p15:guide>
        <p15:guide id="2" orient="horz" pos="4017">
          <p15:clr>
            <a:srgbClr val="A4A3A4"/>
          </p15:clr>
        </p15:guide>
        <p15:guide id="3" pos="295">
          <p15:clr>
            <a:srgbClr val="A4A3A4"/>
          </p15:clr>
        </p15:guide>
        <p15:guide id="4" pos="5568">
          <p15:clr>
            <a:srgbClr val="A4A3A4"/>
          </p15:clr>
        </p15:guide>
        <p15:guide id="5" pos="5527">
          <p15:clr>
            <a:srgbClr val="A4A3A4"/>
          </p15:clr>
        </p15:guide>
        <p15:guide id="6" pos="2880">
          <p15:clr>
            <a:srgbClr val="A4A3A4"/>
          </p15:clr>
        </p15:guide>
      </p15:sldGuideLst>
    </p:ext>
    <p:ext uri="{2D200454-40CA-4A62-9FC3-DE9A4176ACB9}">
      <p15:notesGuideLst xmlns:p15="http://schemas.microsoft.com/office/powerpoint/2012/main">
        <p15:guide id="1" orient="horz" pos="2909">
          <p15:clr>
            <a:srgbClr val="A4A3A4"/>
          </p15:clr>
        </p15:guide>
        <p15:guide id="2" pos="2189">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avid Bennett" initials="DB" lastIdx="1" clrIdx="0"/>
</p:cmAuthorLst>
</file>

<file path=ppt/presProps.xml><?xml version="1.0" encoding="utf-8"?>
<p:presentationPr xmlns:a="http://schemas.openxmlformats.org/drawingml/2006/main" xmlns:r="http://schemas.openxmlformats.org/officeDocument/2006/relationships" xmlns:p="http://schemas.openxmlformats.org/presentationml/2006/main">
  <p:prnPr/>
  <p:clrMru>
    <a:srgbClr val="BFBFBF"/>
    <a:srgbClr val="617AF9"/>
    <a:srgbClr val="FF8000"/>
    <a:srgbClr val="3B6EF7"/>
    <a:srgbClr val="838BFF"/>
    <a:srgbClr val="FFFFFF"/>
    <a:srgbClr val="000000"/>
    <a:srgbClr val="FF00FF"/>
    <a:srgbClr val="31558B"/>
    <a:srgbClr val="60B2D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169" autoAdjust="0"/>
    <p:restoredTop sz="95918" autoAdjust="0"/>
  </p:normalViewPr>
  <p:slideViewPr>
    <p:cSldViewPr snapToObjects="1">
      <p:cViewPr varScale="1">
        <p:scale>
          <a:sx n="118" d="100"/>
          <a:sy n="118" d="100"/>
        </p:scale>
        <p:origin x="2016" y="200"/>
      </p:cViewPr>
      <p:guideLst>
        <p:guide orient="horz" pos="482"/>
        <p:guide orient="horz" pos="4017"/>
        <p:guide pos="295"/>
        <p:guide pos="5568"/>
        <p:guide pos="5527"/>
        <p:guide pos="2880"/>
      </p:guideLst>
    </p:cSldViewPr>
  </p:slideViewPr>
  <p:outlineViewPr>
    <p:cViewPr>
      <p:scale>
        <a:sx n="33" d="100"/>
        <a:sy n="33" d="100"/>
      </p:scale>
      <p:origin x="14" y="10469"/>
    </p:cViewPr>
  </p:outlineViewPr>
  <p:notesTextViewPr>
    <p:cViewPr>
      <p:scale>
        <a:sx n="100" d="100"/>
        <a:sy n="100" d="100"/>
      </p:scale>
      <p:origin x="0" y="0"/>
    </p:cViewPr>
  </p:notesTextViewPr>
  <p:sorterViewPr>
    <p:cViewPr>
      <p:scale>
        <a:sx n="100" d="100"/>
        <a:sy n="100" d="100"/>
      </p:scale>
      <p:origin x="0" y="4224"/>
    </p:cViewPr>
  </p:sorterViewPr>
  <p:notesViewPr>
    <p:cSldViewPr>
      <p:cViewPr varScale="1">
        <p:scale>
          <a:sx n="66" d="100"/>
          <a:sy n="66" d="100"/>
        </p:scale>
        <p:origin x="-3168" y="-86"/>
      </p:cViewPr>
      <p:guideLst>
        <p:guide orient="horz" pos="2909"/>
        <p:guide pos="2189"/>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commentAuthors" Target="commentAuthor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slideMaster" Target="slideMasters/slideMaster1.xml"/><Relationship Id="rId6"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oleObject" Target="file:////Users\rmills\Desktop\042922%20folder\use%20of%20proceeds%20chart%20copy%202%20b.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spPr>
            <a:solidFill>
              <a:schemeClr val="accent1"/>
            </a:solidFill>
            <a:ln>
              <a:noFill/>
            </a:ln>
            <a:effectLst/>
            <a:sp3d/>
          </c:spPr>
          <c:invertIfNegative val="0"/>
          <c:cat>
            <c:strRef>
              <c:f>'Use of Funds'!$B$5:$B$14</c:f>
              <c:strCache>
                <c:ptCount val="10"/>
                <c:pt idx="0">
                  <c:v>SunCell</c:v>
                </c:pt>
                <c:pt idx="1">
                  <c:v>Thermophotovoltaic</c:v>
                </c:pt>
                <c:pt idx="2">
                  <c:v>Hydrino Chemistry and Analytical</c:v>
                </c:pt>
                <c:pt idx="3">
                  <c:v>SunCell Power and Power Conversion Equipment and Supplies</c:v>
                </c:pt>
                <c:pt idx="4">
                  <c:v>IT</c:v>
                </c:pt>
                <c:pt idx="5">
                  <c:v>Executive Team</c:v>
                </c:pt>
                <c:pt idx="6">
                  <c:v>Legal / Patent</c:v>
                </c:pt>
                <c:pt idx="7">
                  <c:v>Finance &amp; Accounting</c:v>
                </c:pt>
                <c:pt idx="8">
                  <c:v>Human Resources</c:v>
                </c:pt>
                <c:pt idx="9">
                  <c:v>US Facility</c:v>
                </c:pt>
              </c:strCache>
            </c:strRef>
          </c:cat>
          <c:val>
            <c:numRef>
              <c:f>'Use of Funds'!$C$5:$C$14</c:f>
              <c:numCache>
                <c:formatCode>#,##0_);[Red]\(#,##0\)</c:formatCode>
                <c:ptCount val="10"/>
                <c:pt idx="0">
                  <c:v>625</c:v>
                </c:pt>
                <c:pt idx="1">
                  <c:v>1075</c:v>
                </c:pt>
                <c:pt idx="2">
                  <c:v>100</c:v>
                </c:pt>
                <c:pt idx="3">
                  <c:v>1000</c:v>
                </c:pt>
                <c:pt idx="4">
                  <c:v>50</c:v>
                </c:pt>
                <c:pt idx="5">
                  <c:v>775</c:v>
                </c:pt>
                <c:pt idx="6">
                  <c:v>800</c:v>
                </c:pt>
                <c:pt idx="7">
                  <c:v>100</c:v>
                </c:pt>
                <c:pt idx="8">
                  <c:v>10</c:v>
                </c:pt>
                <c:pt idx="9">
                  <c:v>500</c:v>
                </c:pt>
              </c:numCache>
            </c:numRef>
          </c:val>
          <c:extLst>
            <c:ext xmlns:c16="http://schemas.microsoft.com/office/drawing/2014/chart" uri="{C3380CC4-5D6E-409C-BE32-E72D297353CC}">
              <c16:uniqueId val="{00000000-5B71-C547-B8A7-6B38382421EE}"/>
            </c:ext>
          </c:extLst>
        </c:ser>
        <c:dLbls>
          <c:showLegendKey val="0"/>
          <c:showVal val="0"/>
          <c:showCatName val="0"/>
          <c:showSerName val="0"/>
          <c:showPercent val="0"/>
          <c:showBubbleSize val="0"/>
        </c:dLbls>
        <c:gapWidth val="150"/>
        <c:shape val="box"/>
        <c:axId val="1102686671"/>
        <c:axId val="1102540671"/>
        <c:axId val="0"/>
      </c:bar3DChart>
      <c:catAx>
        <c:axId val="1102686671"/>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02540671"/>
        <c:crosses val="autoZero"/>
        <c:auto val="1"/>
        <c:lblAlgn val="ctr"/>
        <c:lblOffset val="100"/>
        <c:noMultiLvlLbl val="0"/>
      </c:catAx>
      <c:valAx>
        <c:axId val="1102540671"/>
        <c:scaling>
          <c:orientation val="minMax"/>
        </c:scaling>
        <c:delete val="0"/>
        <c:axPos val="l"/>
        <c:majorGridlines>
          <c:spPr>
            <a:ln w="9525" cap="flat" cmpd="sng" algn="ctr">
              <a:solidFill>
                <a:schemeClr val="tx1">
                  <a:lumMod val="15000"/>
                  <a:lumOff val="85000"/>
                </a:schemeClr>
              </a:solidFill>
              <a:round/>
            </a:ln>
            <a:effectLst/>
          </c:spPr>
        </c:majorGridlines>
        <c:numFmt formatCode="#,##0_);[Red]\(#,##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02686671"/>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E8D5925-D3F0-BC4F-853D-9123FC51B3B1}" type="doc">
      <dgm:prSet loTypeId="urn:microsoft.com/office/officeart/2005/8/layout/hChevron3" loCatId="" qsTypeId="urn:microsoft.com/office/officeart/2005/8/quickstyle/simple1" qsCatId="simple" csTypeId="urn:microsoft.com/office/officeart/2005/8/colors/accent1_2" csCatId="accent1" phldr="1"/>
      <dgm:spPr/>
    </dgm:pt>
    <dgm:pt modelId="{D58011B3-9DB6-504D-A88A-4BC0270A2454}">
      <dgm:prSet phldrT="[Text]"/>
      <dgm:spPr/>
      <dgm:t>
        <a:bodyPr/>
        <a:lstStyle/>
        <a:p>
          <a:endParaRPr lang="en-US" dirty="0"/>
        </a:p>
      </dgm:t>
    </dgm:pt>
    <dgm:pt modelId="{AEAA03C7-3011-764F-9383-E1582D522AB5}" type="parTrans" cxnId="{5B331515-5D4D-3449-A4BB-C9D46D2055E7}">
      <dgm:prSet/>
      <dgm:spPr/>
      <dgm:t>
        <a:bodyPr/>
        <a:lstStyle/>
        <a:p>
          <a:endParaRPr lang="en-US"/>
        </a:p>
      </dgm:t>
    </dgm:pt>
    <dgm:pt modelId="{1B94B2D5-AAAF-424B-8DF0-3FC257918854}" type="sibTrans" cxnId="{5B331515-5D4D-3449-A4BB-C9D46D2055E7}">
      <dgm:prSet/>
      <dgm:spPr/>
      <dgm:t>
        <a:bodyPr/>
        <a:lstStyle/>
        <a:p>
          <a:endParaRPr lang="en-US"/>
        </a:p>
      </dgm:t>
    </dgm:pt>
    <dgm:pt modelId="{10880AE2-B7FE-8F44-81EE-CE542B6A488F}">
      <dgm:prSet/>
      <dgm:spPr/>
      <dgm:t>
        <a:bodyPr/>
        <a:lstStyle/>
        <a:p>
          <a:endParaRPr lang="en-US" dirty="0"/>
        </a:p>
      </dgm:t>
    </dgm:pt>
    <dgm:pt modelId="{B38DD98A-A29A-524C-B203-ECE1FAD1A77A}" type="parTrans" cxnId="{04916269-8DB4-6D43-8CF3-276F8D284C37}">
      <dgm:prSet/>
      <dgm:spPr/>
      <dgm:t>
        <a:bodyPr/>
        <a:lstStyle/>
        <a:p>
          <a:endParaRPr lang="en-US"/>
        </a:p>
      </dgm:t>
    </dgm:pt>
    <dgm:pt modelId="{08985955-F789-5044-907B-37DCCD6E8438}" type="sibTrans" cxnId="{04916269-8DB4-6D43-8CF3-276F8D284C37}">
      <dgm:prSet/>
      <dgm:spPr/>
      <dgm:t>
        <a:bodyPr/>
        <a:lstStyle/>
        <a:p>
          <a:endParaRPr lang="en-US"/>
        </a:p>
      </dgm:t>
    </dgm:pt>
    <dgm:pt modelId="{ACAE5D60-D3BC-4241-9B20-9DFEFD911FE3}">
      <dgm:prSet/>
      <dgm:spPr/>
      <dgm:t>
        <a:bodyPr/>
        <a:lstStyle/>
        <a:p>
          <a:endParaRPr lang="en-US" dirty="0"/>
        </a:p>
      </dgm:t>
    </dgm:pt>
    <dgm:pt modelId="{DE2E9B33-9CC5-D147-8379-E0A7911B118A}" type="parTrans" cxnId="{41C25988-7983-8049-9996-ADF624B26366}">
      <dgm:prSet/>
      <dgm:spPr/>
      <dgm:t>
        <a:bodyPr/>
        <a:lstStyle/>
        <a:p>
          <a:endParaRPr lang="en-US"/>
        </a:p>
      </dgm:t>
    </dgm:pt>
    <dgm:pt modelId="{8C591145-661C-7144-96B6-6BE09BCFB9D4}" type="sibTrans" cxnId="{41C25988-7983-8049-9996-ADF624B26366}">
      <dgm:prSet/>
      <dgm:spPr/>
      <dgm:t>
        <a:bodyPr/>
        <a:lstStyle/>
        <a:p>
          <a:endParaRPr lang="en-US"/>
        </a:p>
      </dgm:t>
    </dgm:pt>
    <dgm:pt modelId="{F575325D-57C7-BA4B-8998-567765192BC5}">
      <dgm:prSet/>
      <dgm:spPr/>
      <dgm:t>
        <a:bodyPr/>
        <a:lstStyle/>
        <a:p>
          <a:endParaRPr lang="en-US" dirty="0"/>
        </a:p>
      </dgm:t>
    </dgm:pt>
    <dgm:pt modelId="{72850998-6470-6843-9247-C19AB97DD031}" type="parTrans" cxnId="{4103FF67-6319-9B45-BB1F-03F7ECA0B4C3}">
      <dgm:prSet/>
      <dgm:spPr/>
      <dgm:t>
        <a:bodyPr/>
        <a:lstStyle/>
        <a:p>
          <a:endParaRPr lang="en-US"/>
        </a:p>
      </dgm:t>
    </dgm:pt>
    <dgm:pt modelId="{FD53F986-4409-694E-87E7-0BA67FB43AC2}" type="sibTrans" cxnId="{4103FF67-6319-9B45-BB1F-03F7ECA0B4C3}">
      <dgm:prSet/>
      <dgm:spPr/>
      <dgm:t>
        <a:bodyPr/>
        <a:lstStyle/>
        <a:p>
          <a:endParaRPr lang="en-US"/>
        </a:p>
      </dgm:t>
    </dgm:pt>
    <dgm:pt modelId="{AE439201-FBAB-544A-8F21-F37C31C66CB4}">
      <dgm:prSet/>
      <dgm:spPr>
        <a:solidFill>
          <a:schemeClr val="accent3">
            <a:lumMod val="60000"/>
            <a:lumOff val="40000"/>
          </a:schemeClr>
        </a:solidFill>
      </dgm:spPr>
      <dgm:t>
        <a:bodyPr/>
        <a:lstStyle/>
        <a:p>
          <a:endParaRPr lang="en-US" dirty="0"/>
        </a:p>
      </dgm:t>
    </dgm:pt>
    <dgm:pt modelId="{84C15B80-2E28-A74B-8E35-069EE9A1CB68}" type="parTrans" cxnId="{12937AA5-D78E-BB49-A094-C4BA79E904A5}">
      <dgm:prSet/>
      <dgm:spPr/>
      <dgm:t>
        <a:bodyPr/>
        <a:lstStyle/>
        <a:p>
          <a:endParaRPr lang="en-US"/>
        </a:p>
      </dgm:t>
    </dgm:pt>
    <dgm:pt modelId="{8C0DEEE2-EA88-D94B-937F-69F53BFDD2A3}" type="sibTrans" cxnId="{12937AA5-D78E-BB49-A094-C4BA79E904A5}">
      <dgm:prSet/>
      <dgm:spPr/>
      <dgm:t>
        <a:bodyPr/>
        <a:lstStyle/>
        <a:p>
          <a:endParaRPr lang="en-US"/>
        </a:p>
      </dgm:t>
    </dgm:pt>
    <dgm:pt modelId="{C1807457-4FD8-F54C-AC96-C0AF04FDC8EC}" type="pres">
      <dgm:prSet presAssocID="{EE8D5925-D3F0-BC4F-853D-9123FC51B3B1}" presName="Name0" presStyleCnt="0">
        <dgm:presLayoutVars>
          <dgm:dir/>
          <dgm:resizeHandles val="exact"/>
        </dgm:presLayoutVars>
      </dgm:prSet>
      <dgm:spPr/>
    </dgm:pt>
    <dgm:pt modelId="{5D6AF565-426D-D141-944D-D9E8925FF9A9}" type="pres">
      <dgm:prSet presAssocID="{D58011B3-9DB6-504D-A88A-4BC0270A2454}" presName="parTxOnly" presStyleLbl="node1" presStyleIdx="0" presStyleCnt="5">
        <dgm:presLayoutVars>
          <dgm:bulletEnabled val="1"/>
        </dgm:presLayoutVars>
      </dgm:prSet>
      <dgm:spPr/>
    </dgm:pt>
    <dgm:pt modelId="{9A303CF7-2F2E-1B4E-9DEB-04AFD80B545F}" type="pres">
      <dgm:prSet presAssocID="{1B94B2D5-AAAF-424B-8DF0-3FC257918854}" presName="parSpace" presStyleCnt="0"/>
      <dgm:spPr/>
    </dgm:pt>
    <dgm:pt modelId="{51D07030-2F2D-C94E-9BA4-61685E2A5417}" type="pres">
      <dgm:prSet presAssocID="{10880AE2-B7FE-8F44-81EE-CE542B6A488F}" presName="parTxOnly" presStyleLbl="node1" presStyleIdx="1" presStyleCnt="5">
        <dgm:presLayoutVars>
          <dgm:bulletEnabled val="1"/>
        </dgm:presLayoutVars>
      </dgm:prSet>
      <dgm:spPr/>
    </dgm:pt>
    <dgm:pt modelId="{37D293FE-38FD-D449-BD2C-709418E58E4F}" type="pres">
      <dgm:prSet presAssocID="{08985955-F789-5044-907B-37DCCD6E8438}" presName="parSpace" presStyleCnt="0"/>
      <dgm:spPr/>
    </dgm:pt>
    <dgm:pt modelId="{210B666C-AF8B-3447-9414-D675E0CB368E}" type="pres">
      <dgm:prSet presAssocID="{ACAE5D60-D3BC-4241-9B20-9DFEFD911FE3}" presName="parTxOnly" presStyleLbl="node1" presStyleIdx="2" presStyleCnt="5">
        <dgm:presLayoutVars>
          <dgm:bulletEnabled val="1"/>
        </dgm:presLayoutVars>
      </dgm:prSet>
      <dgm:spPr/>
    </dgm:pt>
    <dgm:pt modelId="{1403A942-0E60-9B42-BB74-2E21BFA201FD}" type="pres">
      <dgm:prSet presAssocID="{8C591145-661C-7144-96B6-6BE09BCFB9D4}" presName="parSpace" presStyleCnt="0"/>
      <dgm:spPr/>
    </dgm:pt>
    <dgm:pt modelId="{F1605556-30F2-0740-90DB-F55C6B72A0BD}" type="pres">
      <dgm:prSet presAssocID="{F575325D-57C7-BA4B-8998-567765192BC5}" presName="parTxOnly" presStyleLbl="node1" presStyleIdx="3" presStyleCnt="5">
        <dgm:presLayoutVars>
          <dgm:bulletEnabled val="1"/>
        </dgm:presLayoutVars>
      </dgm:prSet>
      <dgm:spPr/>
    </dgm:pt>
    <dgm:pt modelId="{7B2844D4-A10E-0844-BD2E-2D92B07C38D3}" type="pres">
      <dgm:prSet presAssocID="{FD53F986-4409-694E-87E7-0BA67FB43AC2}" presName="parSpace" presStyleCnt="0"/>
      <dgm:spPr/>
    </dgm:pt>
    <dgm:pt modelId="{C2F1B3E5-99BD-AC4C-B2F3-82BCBFAB4DCA}" type="pres">
      <dgm:prSet presAssocID="{AE439201-FBAB-544A-8F21-F37C31C66CB4}" presName="parTxOnly" presStyleLbl="node1" presStyleIdx="4" presStyleCnt="5">
        <dgm:presLayoutVars>
          <dgm:bulletEnabled val="1"/>
        </dgm:presLayoutVars>
      </dgm:prSet>
      <dgm:spPr/>
    </dgm:pt>
  </dgm:ptLst>
  <dgm:cxnLst>
    <dgm:cxn modelId="{5B331515-5D4D-3449-A4BB-C9D46D2055E7}" srcId="{EE8D5925-D3F0-BC4F-853D-9123FC51B3B1}" destId="{D58011B3-9DB6-504D-A88A-4BC0270A2454}" srcOrd="0" destOrd="0" parTransId="{AEAA03C7-3011-764F-9383-E1582D522AB5}" sibTransId="{1B94B2D5-AAAF-424B-8DF0-3FC257918854}"/>
    <dgm:cxn modelId="{5678C217-CE60-0048-B924-05BF415A1DD7}" type="presOf" srcId="{AE439201-FBAB-544A-8F21-F37C31C66CB4}" destId="{C2F1B3E5-99BD-AC4C-B2F3-82BCBFAB4DCA}" srcOrd="0" destOrd="0" presId="urn:microsoft.com/office/officeart/2005/8/layout/hChevron3"/>
    <dgm:cxn modelId="{18466120-081C-1740-9D6D-FD989C4A421B}" type="presOf" srcId="{D58011B3-9DB6-504D-A88A-4BC0270A2454}" destId="{5D6AF565-426D-D141-944D-D9E8925FF9A9}" srcOrd="0" destOrd="0" presId="urn:microsoft.com/office/officeart/2005/8/layout/hChevron3"/>
    <dgm:cxn modelId="{C2FE5A2A-A996-EB47-97A7-A5C12F5FA22E}" type="presOf" srcId="{10880AE2-B7FE-8F44-81EE-CE542B6A488F}" destId="{51D07030-2F2D-C94E-9BA4-61685E2A5417}" srcOrd="0" destOrd="0" presId="urn:microsoft.com/office/officeart/2005/8/layout/hChevron3"/>
    <dgm:cxn modelId="{4103FF67-6319-9B45-BB1F-03F7ECA0B4C3}" srcId="{EE8D5925-D3F0-BC4F-853D-9123FC51B3B1}" destId="{F575325D-57C7-BA4B-8998-567765192BC5}" srcOrd="3" destOrd="0" parTransId="{72850998-6470-6843-9247-C19AB97DD031}" sibTransId="{FD53F986-4409-694E-87E7-0BA67FB43AC2}"/>
    <dgm:cxn modelId="{04916269-8DB4-6D43-8CF3-276F8D284C37}" srcId="{EE8D5925-D3F0-BC4F-853D-9123FC51B3B1}" destId="{10880AE2-B7FE-8F44-81EE-CE542B6A488F}" srcOrd="1" destOrd="0" parTransId="{B38DD98A-A29A-524C-B203-ECE1FAD1A77A}" sibTransId="{08985955-F789-5044-907B-37DCCD6E8438}"/>
    <dgm:cxn modelId="{BEC84772-EABA-354E-94A6-D4947DC4C111}" type="presOf" srcId="{EE8D5925-D3F0-BC4F-853D-9123FC51B3B1}" destId="{C1807457-4FD8-F54C-AC96-C0AF04FDC8EC}" srcOrd="0" destOrd="0" presId="urn:microsoft.com/office/officeart/2005/8/layout/hChevron3"/>
    <dgm:cxn modelId="{41C25988-7983-8049-9996-ADF624B26366}" srcId="{EE8D5925-D3F0-BC4F-853D-9123FC51B3B1}" destId="{ACAE5D60-D3BC-4241-9B20-9DFEFD911FE3}" srcOrd="2" destOrd="0" parTransId="{DE2E9B33-9CC5-D147-8379-E0A7911B118A}" sibTransId="{8C591145-661C-7144-96B6-6BE09BCFB9D4}"/>
    <dgm:cxn modelId="{8B908B8E-8792-364C-A2FC-E9071756210C}" type="presOf" srcId="{ACAE5D60-D3BC-4241-9B20-9DFEFD911FE3}" destId="{210B666C-AF8B-3447-9414-D675E0CB368E}" srcOrd="0" destOrd="0" presId="urn:microsoft.com/office/officeart/2005/8/layout/hChevron3"/>
    <dgm:cxn modelId="{12937AA5-D78E-BB49-A094-C4BA79E904A5}" srcId="{EE8D5925-D3F0-BC4F-853D-9123FC51B3B1}" destId="{AE439201-FBAB-544A-8F21-F37C31C66CB4}" srcOrd="4" destOrd="0" parTransId="{84C15B80-2E28-A74B-8E35-069EE9A1CB68}" sibTransId="{8C0DEEE2-EA88-D94B-937F-69F53BFDD2A3}"/>
    <dgm:cxn modelId="{28E662F1-2935-7146-BB76-BC01797472F0}" type="presOf" srcId="{F575325D-57C7-BA4B-8998-567765192BC5}" destId="{F1605556-30F2-0740-90DB-F55C6B72A0BD}" srcOrd="0" destOrd="0" presId="urn:microsoft.com/office/officeart/2005/8/layout/hChevron3"/>
    <dgm:cxn modelId="{05EB6323-A536-FE41-AADC-E46870D9A87D}" type="presParOf" srcId="{C1807457-4FD8-F54C-AC96-C0AF04FDC8EC}" destId="{5D6AF565-426D-D141-944D-D9E8925FF9A9}" srcOrd="0" destOrd="0" presId="urn:microsoft.com/office/officeart/2005/8/layout/hChevron3"/>
    <dgm:cxn modelId="{C7A417EC-FDFB-F847-94DB-E3C2A0A9D6BE}" type="presParOf" srcId="{C1807457-4FD8-F54C-AC96-C0AF04FDC8EC}" destId="{9A303CF7-2F2E-1B4E-9DEB-04AFD80B545F}" srcOrd="1" destOrd="0" presId="urn:microsoft.com/office/officeart/2005/8/layout/hChevron3"/>
    <dgm:cxn modelId="{1D4A537B-A97D-9F44-8FE1-7B0A12595F47}" type="presParOf" srcId="{C1807457-4FD8-F54C-AC96-C0AF04FDC8EC}" destId="{51D07030-2F2D-C94E-9BA4-61685E2A5417}" srcOrd="2" destOrd="0" presId="urn:microsoft.com/office/officeart/2005/8/layout/hChevron3"/>
    <dgm:cxn modelId="{754874D3-47E0-4049-A6F1-46991F5890D4}" type="presParOf" srcId="{C1807457-4FD8-F54C-AC96-C0AF04FDC8EC}" destId="{37D293FE-38FD-D449-BD2C-709418E58E4F}" srcOrd="3" destOrd="0" presId="urn:microsoft.com/office/officeart/2005/8/layout/hChevron3"/>
    <dgm:cxn modelId="{3B518D2D-27CC-7A46-B6A7-D237ABE2C5A5}" type="presParOf" srcId="{C1807457-4FD8-F54C-AC96-C0AF04FDC8EC}" destId="{210B666C-AF8B-3447-9414-D675E0CB368E}" srcOrd="4" destOrd="0" presId="urn:microsoft.com/office/officeart/2005/8/layout/hChevron3"/>
    <dgm:cxn modelId="{23FCC755-2931-EB48-9DF0-5AE132A47E5E}" type="presParOf" srcId="{C1807457-4FD8-F54C-AC96-C0AF04FDC8EC}" destId="{1403A942-0E60-9B42-BB74-2E21BFA201FD}" srcOrd="5" destOrd="0" presId="urn:microsoft.com/office/officeart/2005/8/layout/hChevron3"/>
    <dgm:cxn modelId="{BE4DE0E0-8071-6344-B215-238182A41AED}" type="presParOf" srcId="{C1807457-4FD8-F54C-AC96-C0AF04FDC8EC}" destId="{F1605556-30F2-0740-90DB-F55C6B72A0BD}" srcOrd="6" destOrd="0" presId="urn:microsoft.com/office/officeart/2005/8/layout/hChevron3"/>
    <dgm:cxn modelId="{1650F371-91A0-4745-83DF-EEF93976482B}" type="presParOf" srcId="{C1807457-4FD8-F54C-AC96-C0AF04FDC8EC}" destId="{7B2844D4-A10E-0844-BD2E-2D92B07C38D3}" srcOrd="7" destOrd="0" presId="urn:microsoft.com/office/officeart/2005/8/layout/hChevron3"/>
    <dgm:cxn modelId="{1C302A70-A80D-D14C-BDA6-F2B6595ACE15}" type="presParOf" srcId="{C1807457-4FD8-F54C-AC96-C0AF04FDC8EC}" destId="{C2F1B3E5-99BD-AC4C-B2F3-82BCBFAB4DCA}" srcOrd="8"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E8D5925-D3F0-BC4F-853D-9123FC51B3B1}" type="doc">
      <dgm:prSet loTypeId="urn:microsoft.com/office/officeart/2005/8/layout/hChevron3" loCatId="" qsTypeId="urn:microsoft.com/office/officeart/2005/8/quickstyle/simple1" qsCatId="simple" csTypeId="urn:microsoft.com/office/officeart/2005/8/colors/accent1_2" csCatId="accent1" phldr="1"/>
      <dgm:spPr/>
    </dgm:pt>
    <dgm:pt modelId="{D58011B3-9DB6-504D-A88A-4BC0270A2454}">
      <dgm:prSet phldrT="[Text]"/>
      <dgm:spPr/>
      <dgm:t>
        <a:bodyPr/>
        <a:lstStyle/>
        <a:p>
          <a:endParaRPr lang="en-US" dirty="0"/>
        </a:p>
      </dgm:t>
    </dgm:pt>
    <dgm:pt modelId="{AEAA03C7-3011-764F-9383-E1582D522AB5}" type="parTrans" cxnId="{5B331515-5D4D-3449-A4BB-C9D46D2055E7}">
      <dgm:prSet/>
      <dgm:spPr/>
      <dgm:t>
        <a:bodyPr/>
        <a:lstStyle/>
        <a:p>
          <a:endParaRPr lang="en-US"/>
        </a:p>
      </dgm:t>
    </dgm:pt>
    <dgm:pt modelId="{1B94B2D5-AAAF-424B-8DF0-3FC257918854}" type="sibTrans" cxnId="{5B331515-5D4D-3449-A4BB-C9D46D2055E7}">
      <dgm:prSet/>
      <dgm:spPr/>
      <dgm:t>
        <a:bodyPr/>
        <a:lstStyle/>
        <a:p>
          <a:endParaRPr lang="en-US"/>
        </a:p>
      </dgm:t>
    </dgm:pt>
    <dgm:pt modelId="{10880AE2-B7FE-8F44-81EE-CE542B6A488F}">
      <dgm:prSet/>
      <dgm:spPr/>
      <dgm:t>
        <a:bodyPr/>
        <a:lstStyle/>
        <a:p>
          <a:endParaRPr lang="en-US" dirty="0"/>
        </a:p>
      </dgm:t>
    </dgm:pt>
    <dgm:pt modelId="{B38DD98A-A29A-524C-B203-ECE1FAD1A77A}" type="parTrans" cxnId="{04916269-8DB4-6D43-8CF3-276F8D284C37}">
      <dgm:prSet/>
      <dgm:spPr/>
      <dgm:t>
        <a:bodyPr/>
        <a:lstStyle/>
        <a:p>
          <a:endParaRPr lang="en-US"/>
        </a:p>
      </dgm:t>
    </dgm:pt>
    <dgm:pt modelId="{08985955-F789-5044-907B-37DCCD6E8438}" type="sibTrans" cxnId="{04916269-8DB4-6D43-8CF3-276F8D284C37}">
      <dgm:prSet/>
      <dgm:spPr/>
      <dgm:t>
        <a:bodyPr/>
        <a:lstStyle/>
        <a:p>
          <a:endParaRPr lang="en-US"/>
        </a:p>
      </dgm:t>
    </dgm:pt>
    <dgm:pt modelId="{ACAE5D60-D3BC-4241-9B20-9DFEFD911FE3}">
      <dgm:prSet/>
      <dgm:spPr/>
      <dgm:t>
        <a:bodyPr/>
        <a:lstStyle/>
        <a:p>
          <a:endParaRPr lang="en-US" dirty="0"/>
        </a:p>
      </dgm:t>
    </dgm:pt>
    <dgm:pt modelId="{DE2E9B33-9CC5-D147-8379-E0A7911B118A}" type="parTrans" cxnId="{41C25988-7983-8049-9996-ADF624B26366}">
      <dgm:prSet/>
      <dgm:spPr/>
      <dgm:t>
        <a:bodyPr/>
        <a:lstStyle/>
        <a:p>
          <a:endParaRPr lang="en-US"/>
        </a:p>
      </dgm:t>
    </dgm:pt>
    <dgm:pt modelId="{8C591145-661C-7144-96B6-6BE09BCFB9D4}" type="sibTrans" cxnId="{41C25988-7983-8049-9996-ADF624B26366}">
      <dgm:prSet/>
      <dgm:spPr/>
      <dgm:t>
        <a:bodyPr/>
        <a:lstStyle/>
        <a:p>
          <a:endParaRPr lang="en-US"/>
        </a:p>
      </dgm:t>
    </dgm:pt>
    <dgm:pt modelId="{F575325D-57C7-BA4B-8998-567765192BC5}">
      <dgm:prSet/>
      <dgm:spPr/>
      <dgm:t>
        <a:bodyPr/>
        <a:lstStyle/>
        <a:p>
          <a:endParaRPr lang="en-US" dirty="0"/>
        </a:p>
      </dgm:t>
    </dgm:pt>
    <dgm:pt modelId="{72850998-6470-6843-9247-C19AB97DD031}" type="parTrans" cxnId="{4103FF67-6319-9B45-BB1F-03F7ECA0B4C3}">
      <dgm:prSet/>
      <dgm:spPr/>
      <dgm:t>
        <a:bodyPr/>
        <a:lstStyle/>
        <a:p>
          <a:endParaRPr lang="en-US"/>
        </a:p>
      </dgm:t>
    </dgm:pt>
    <dgm:pt modelId="{FD53F986-4409-694E-87E7-0BA67FB43AC2}" type="sibTrans" cxnId="{4103FF67-6319-9B45-BB1F-03F7ECA0B4C3}">
      <dgm:prSet/>
      <dgm:spPr/>
      <dgm:t>
        <a:bodyPr/>
        <a:lstStyle/>
        <a:p>
          <a:endParaRPr lang="en-US"/>
        </a:p>
      </dgm:t>
    </dgm:pt>
    <dgm:pt modelId="{AE439201-FBAB-544A-8F21-F37C31C66CB4}">
      <dgm:prSet/>
      <dgm:spPr>
        <a:solidFill>
          <a:schemeClr val="accent3">
            <a:lumMod val="60000"/>
            <a:lumOff val="40000"/>
          </a:schemeClr>
        </a:solidFill>
      </dgm:spPr>
      <dgm:t>
        <a:bodyPr/>
        <a:lstStyle/>
        <a:p>
          <a:endParaRPr lang="en-US" dirty="0"/>
        </a:p>
      </dgm:t>
    </dgm:pt>
    <dgm:pt modelId="{84C15B80-2E28-A74B-8E35-069EE9A1CB68}" type="parTrans" cxnId="{12937AA5-D78E-BB49-A094-C4BA79E904A5}">
      <dgm:prSet/>
      <dgm:spPr/>
      <dgm:t>
        <a:bodyPr/>
        <a:lstStyle/>
        <a:p>
          <a:endParaRPr lang="en-US"/>
        </a:p>
      </dgm:t>
    </dgm:pt>
    <dgm:pt modelId="{8C0DEEE2-EA88-D94B-937F-69F53BFDD2A3}" type="sibTrans" cxnId="{12937AA5-D78E-BB49-A094-C4BA79E904A5}">
      <dgm:prSet/>
      <dgm:spPr/>
      <dgm:t>
        <a:bodyPr/>
        <a:lstStyle/>
        <a:p>
          <a:endParaRPr lang="en-US"/>
        </a:p>
      </dgm:t>
    </dgm:pt>
    <dgm:pt modelId="{C1807457-4FD8-F54C-AC96-C0AF04FDC8EC}" type="pres">
      <dgm:prSet presAssocID="{EE8D5925-D3F0-BC4F-853D-9123FC51B3B1}" presName="Name0" presStyleCnt="0">
        <dgm:presLayoutVars>
          <dgm:dir/>
          <dgm:resizeHandles val="exact"/>
        </dgm:presLayoutVars>
      </dgm:prSet>
      <dgm:spPr/>
    </dgm:pt>
    <dgm:pt modelId="{5D6AF565-426D-D141-944D-D9E8925FF9A9}" type="pres">
      <dgm:prSet presAssocID="{D58011B3-9DB6-504D-A88A-4BC0270A2454}" presName="parTxOnly" presStyleLbl="node1" presStyleIdx="0" presStyleCnt="5">
        <dgm:presLayoutVars>
          <dgm:bulletEnabled val="1"/>
        </dgm:presLayoutVars>
      </dgm:prSet>
      <dgm:spPr/>
    </dgm:pt>
    <dgm:pt modelId="{9A303CF7-2F2E-1B4E-9DEB-04AFD80B545F}" type="pres">
      <dgm:prSet presAssocID="{1B94B2D5-AAAF-424B-8DF0-3FC257918854}" presName="parSpace" presStyleCnt="0"/>
      <dgm:spPr/>
    </dgm:pt>
    <dgm:pt modelId="{51D07030-2F2D-C94E-9BA4-61685E2A5417}" type="pres">
      <dgm:prSet presAssocID="{10880AE2-B7FE-8F44-81EE-CE542B6A488F}" presName="parTxOnly" presStyleLbl="node1" presStyleIdx="1" presStyleCnt="5">
        <dgm:presLayoutVars>
          <dgm:bulletEnabled val="1"/>
        </dgm:presLayoutVars>
      </dgm:prSet>
      <dgm:spPr/>
    </dgm:pt>
    <dgm:pt modelId="{37D293FE-38FD-D449-BD2C-709418E58E4F}" type="pres">
      <dgm:prSet presAssocID="{08985955-F789-5044-907B-37DCCD6E8438}" presName="parSpace" presStyleCnt="0"/>
      <dgm:spPr/>
    </dgm:pt>
    <dgm:pt modelId="{210B666C-AF8B-3447-9414-D675E0CB368E}" type="pres">
      <dgm:prSet presAssocID="{ACAE5D60-D3BC-4241-9B20-9DFEFD911FE3}" presName="parTxOnly" presStyleLbl="node1" presStyleIdx="2" presStyleCnt="5">
        <dgm:presLayoutVars>
          <dgm:bulletEnabled val="1"/>
        </dgm:presLayoutVars>
      </dgm:prSet>
      <dgm:spPr/>
    </dgm:pt>
    <dgm:pt modelId="{1403A942-0E60-9B42-BB74-2E21BFA201FD}" type="pres">
      <dgm:prSet presAssocID="{8C591145-661C-7144-96B6-6BE09BCFB9D4}" presName="parSpace" presStyleCnt="0"/>
      <dgm:spPr/>
    </dgm:pt>
    <dgm:pt modelId="{F1605556-30F2-0740-90DB-F55C6B72A0BD}" type="pres">
      <dgm:prSet presAssocID="{F575325D-57C7-BA4B-8998-567765192BC5}" presName="parTxOnly" presStyleLbl="node1" presStyleIdx="3" presStyleCnt="5">
        <dgm:presLayoutVars>
          <dgm:bulletEnabled val="1"/>
        </dgm:presLayoutVars>
      </dgm:prSet>
      <dgm:spPr/>
    </dgm:pt>
    <dgm:pt modelId="{7B2844D4-A10E-0844-BD2E-2D92B07C38D3}" type="pres">
      <dgm:prSet presAssocID="{FD53F986-4409-694E-87E7-0BA67FB43AC2}" presName="parSpace" presStyleCnt="0"/>
      <dgm:spPr/>
    </dgm:pt>
    <dgm:pt modelId="{C2F1B3E5-99BD-AC4C-B2F3-82BCBFAB4DCA}" type="pres">
      <dgm:prSet presAssocID="{AE439201-FBAB-544A-8F21-F37C31C66CB4}" presName="parTxOnly" presStyleLbl="node1" presStyleIdx="4" presStyleCnt="5">
        <dgm:presLayoutVars>
          <dgm:bulletEnabled val="1"/>
        </dgm:presLayoutVars>
      </dgm:prSet>
      <dgm:spPr/>
    </dgm:pt>
  </dgm:ptLst>
  <dgm:cxnLst>
    <dgm:cxn modelId="{5B331515-5D4D-3449-A4BB-C9D46D2055E7}" srcId="{EE8D5925-D3F0-BC4F-853D-9123FC51B3B1}" destId="{D58011B3-9DB6-504D-A88A-4BC0270A2454}" srcOrd="0" destOrd="0" parTransId="{AEAA03C7-3011-764F-9383-E1582D522AB5}" sibTransId="{1B94B2D5-AAAF-424B-8DF0-3FC257918854}"/>
    <dgm:cxn modelId="{5678C217-CE60-0048-B924-05BF415A1DD7}" type="presOf" srcId="{AE439201-FBAB-544A-8F21-F37C31C66CB4}" destId="{C2F1B3E5-99BD-AC4C-B2F3-82BCBFAB4DCA}" srcOrd="0" destOrd="0" presId="urn:microsoft.com/office/officeart/2005/8/layout/hChevron3"/>
    <dgm:cxn modelId="{18466120-081C-1740-9D6D-FD989C4A421B}" type="presOf" srcId="{D58011B3-9DB6-504D-A88A-4BC0270A2454}" destId="{5D6AF565-426D-D141-944D-D9E8925FF9A9}" srcOrd="0" destOrd="0" presId="urn:microsoft.com/office/officeart/2005/8/layout/hChevron3"/>
    <dgm:cxn modelId="{C2FE5A2A-A996-EB47-97A7-A5C12F5FA22E}" type="presOf" srcId="{10880AE2-B7FE-8F44-81EE-CE542B6A488F}" destId="{51D07030-2F2D-C94E-9BA4-61685E2A5417}" srcOrd="0" destOrd="0" presId="urn:microsoft.com/office/officeart/2005/8/layout/hChevron3"/>
    <dgm:cxn modelId="{4103FF67-6319-9B45-BB1F-03F7ECA0B4C3}" srcId="{EE8D5925-D3F0-BC4F-853D-9123FC51B3B1}" destId="{F575325D-57C7-BA4B-8998-567765192BC5}" srcOrd="3" destOrd="0" parTransId="{72850998-6470-6843-9247-C19AB97DD031}" sibTransId="{FD53F986-4409-694E-87E7-0BA67FB43AC2}"/>
    <dgm:cxn modelId="{04916269-8DB4-6D43-8CF3-276F8D284C37}" srcId="{EE8D5925-D3F0-BC4F-853D-9123FC51B3B1}" destId="{10880AE2-B7FE-8F44-81EE-CE542B6A488F}" srcOrd="1" destOrd="0" parTransId="{B38DD98A-A29A-524C-B203-ECE1FAD1A77A}" sibTransId="{08985955-F789-5044-907B-37DCCD6E8438}"/>
    <dgm:cxn modelId="{BEC84772-EABA-354E-94A6-D4947DC4C111}" type="presOf" srcId="{EE8D5925-D3F0-BC4F-853D-9123FC51B3B1}" destId="{C1807457-4FD8-F54C-AC96-C0AF04FDC8EC}" srcOrd="0" destOrd="0" presId="urn:microsoft.com/office/officeart/2005/8/layout/hChevron3"/>
    <dgm:cxn modelId="{41C25988-7983-8049-9996-ADF624B26366}" srcId="{EE8D5925-D3F0-BC4F-853D-9123FC51B3B1}" destId="{ACAE5D60-D3BC-4241-9B20-9DFEFD911FE3}" srcOrd="2" destOrd="0" parTransId="{DE2E9B33-9CC5-D147-8379-E0A7911B118A}" sibTransId="{8C591145-661C-7144-96B6-6BE09BCFB9D4}"/>
    <dgm:cxn modelId="{8B908B8E-8792-364C-A2FC-E9071756210C}" type="presOf" srcId="{ACAE5D60-D3BC-4241-9B20-9DFEFD911FE3}" destId="{210B666C-AF8B-3447-9414-D675E0CB368E}" srcOrd="0" destOrd="0" presId="urn:microsoft.com/office/officeart/2005/8/layout/hChevron3"/>
    <dgm:cxn modelId="{12937AA5-D78E-BB49-A094-C4BA79E904A5}" srcId="{EE8D5925-D3F0-BC4F-853D-9123FC51B3B1}" destId="{AE439201-FBAB-544A-8F21-F37C31C66CB4}" srcOrd="4" destOrd="0" parTransId="{84C15B80-2E28-A74B-8E35-069EE9A1CB68}" sibTransId="{8C0DEEE2-EA88-D94B-937F-69F53BFDD2A3}"/>
    <dgm:cxn modelId="{28E662F1-2935-7146-BB76-BC01797472F0}" type="presOf" srcId="{F575325D-57C7-BA4B-8998-567765192BC5}" destId="{F1605556-30F2-0740-90DB-F55C6B72A0BD}" srcOrd="0" destOrd="0" presId="urn:microsoft.com/office/officeart/2005/8/layout/hChevron3"/>
    <dgm:cxn modelId="{05EB6323-A536-FE41-AADC-E46870D9A87D}" type="presParOf" srcId="{C1807457-4FD8-F54C-AC96-C0AF04FDC8EC}" destId="{5D6AF565-426D-D141-944D-D9E8925FF9A9}" srcOrd="0" destOrd="0" presId="urn:microsoft.com/office/officeart/2005/8/layout/hChevron3"/>
    <dgm:cxn modelId="{C7A417EC-FDFB-F847-94DB-E3C2A0A9D6BE}" type="presParOf" srcId="{C1807457-4FD8-F54C-AC96-C0AF04FDC8EC}" destId="{9A303CF7-2F2E-1B4E-9DEB-04AFD80B545F}" srcOrd="1" destOrd="0" presId="urn:microsoft.com/office/officeart/2005/8/layout/hChevron3"/>
    <dgm:cxn modelId="{1D4A537B-A97D-9F44-8FE1-7B0A12595F47}" type="presParOf" srcId="{C1807457-4FD8-F54C-AC96-C0AF04FDC8EC}" destId="{51D07030-2F2D-C94E-9BA4-61685E2A5417}" srcOrd="2" destOrd="0" presId="urn:microsoft.com/office/officeart/2005/8/layout/hChevron3"/>
    <dgm:cxn modelId="{754874D3-47E0-4049-A6F1-46991F5890D4}" type="presParOf" srcId="{C1807457-4FD8-F54C-AC96-C0AF04FDC8EC}" destId="{37D293FE-38FD-D449-BD2C-709418E58E4F}" srcOrd="3" destOrd="0" presId="urn:microsoft.com/office/officeart/2005/8/layout/hChevron3"/>
    <dgm:cxn modelId="{3B518D2D-27CC-7A46-B6A7-D237ABE2C5A5}" type="presParOf" srcId="{C1807457-4FD8-F54C-AC96-C0AF04FDC8EC}" destId="{210B666C-AF8B-3447-9414-D675E0CB368E}" srcOrd="4" destOrd="0" presId="urn:microsoft.com/office/officeart/2005/8/layout/hChevron3"/>
    <dgm:cxn modelId="{23FCC755-2931-EB48-9DF0-5AE132A47E5E}" type="presParOf" srcId="{C1807457-4FD8-F54C-AC96-C0AF04FDC8EC}" destId="{1403A942-0E60-9B42-BB74-2E21BFA201FD}" srcOrd="5" destOrd="0" presId="urn:microsoft.com/office/officeart/2005/8/layout/hChevron3"/>
    <dgm:cxn modelId="{BE4DE0E0-8071-6344-B215-238182A41AED}" type="presParOf" srcId="{C1807457-4FD8-F54C-AC96-C0AF04FDC8EC}" destId="{F1605556-30F2-0740-90DB-F55C6B72A0BD}" srcOrd="6" destOrd="0" presId="urn:microsoft.com/office/officeart/2005/8/layout/hChevron3"/>
    <dgm:cxn modelId="{1650F371-91A0-4745-83DF-EEF93976482B}" type="presParOf" srcId="{C1807457-4FD8-F54C-AC96-C0AF04FDC8EC}" destId="{7B2844D4-A10E-0844-BD2E-2D92B07C38D3}" srcOrd="7" destOrd="0" presId="urn:microsoft.com/office/officeart/2005/8/layout/hChevron3"/>
    <dgm:cxn modelId="{1C302A70-A80D-D14C-BDA6-F2B6595ACE15}" type="presParOf" srcId="{C1807457-4FD8-F54C-AC96-C0AF04FDC8EC}" destId="{C2F1B3E5-99BD-AC4C-B2F3-82BCBFAB4DCA}" srcOrd="8"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E8D5925-D3F0-BC4F-853D-9123FC51B3B1}" type="doc">
      <dgm:prSet loTypeId="urn:microsoft.com/office/officeart/2005/8/layout/hChevron3" loCatId="" qsTypeId="urn:microsoft.com/office/officeart/2005/8/quickstyle/simple1" qsCatId="simple" csTypeId="urn:microsoft.com/office/officeart/2005/8/colors/accent1_2" csCatId="accent1" phldr="1"/>
      <dgm:spPr/>
    </dgm:pt>
    <dgm:pt modelId="{D58011B3-9DB6-504D-A88A-4BC0270A2454}">
      <dgm:prSet phldrT="[Text]"/>
      <dgm:spPr/>
      <dgm:t>
        <a:bodyPr/>
        <a:lstStyle/>
        <a:p>
          <a:endParaRPr lang="en-US"/>
        </a:p>
      </dgm:t>
    </dgm:pt>
    <dgm:pt modelId="{AEAA03C7-3011-764F-9383-E1582D522AB5}" type="parTrans" cxnId="{5B331515-5D4D-3449-A4BB-C9D46D2055E7}">
      <dgm:prSet/>
      <dgm:spPr/>
      <dgm:t>
        <a:bodyPr/>
        <a:lstStyle/>
        <a:p>
          <a:endParaRPr lang="en-US"/>
        </a:p>
      </dgm:t>
    </dgm:pt>
    <dgm:pt modelId="{1B94B2D5-AAAF-424B-8DF0-3FC257918854}" type="sibTrans" cxnId="{5B331515-5D4D-3449-A4BB-C9D46D2055E7}">
      <dgm:prSet/>
      <dgm:spPr/>
      <dgm:t>
        <a:bodyPr/>
        <a:lstStyle/>
        <a:p>
          <a:endParaRPr lang="en-US"/>
        </a:p>
      </dgm:t>
    </dgm:pt>
    <dgm:pt modelId="{10880AE2-B7FE-8F44-81EE-CE542B6A488F}">
      <dgm:prSet/>
      <dgm:spPr/>
      <dgm:t>
        <a:bodyPr/>
        <a:lstStyle/>
        <a:p>
          <a:endParaRPr lang="en-US"/>
        </a:p>
      </dgm:t>
    </dgm:pt>
    <dgm:pt modelId="{B38DD98A-A29A-524C-B203-ECE1FAD1A77A}" type="parTrans" cxnId="{04916269-8DB4-6D43-8CF3-276F8D284C37}">
      <dgm:prSet/>
      <dgm:spPr/>
      <dgm:t>
        <a:bodyPr/>
        <a:lstStyle/>
        <a:p>
          <a:endParaRPr lang="en-US"/>
        </a:p>
      </dgm:t>
    </dgm:pt>
    <dgm:pt modelId="{08985955-F789-5044-907B-37DCCD6E8438}" type="sibTrans" cxnId="{04916269-8DB4-6D43-8CF3-276F8D284C37}">
      <dgm:prSet/>
      <dgm:spPr/>
      <dgm:t>
        <a:bodyPr/>
        <a:lstStyle/>
        <a:p>
          <a:endParaRPr lang="en-US"/>
        </a:p>
      </dgm:t>
    </dgm:pt>
    <dgm:pt modelId="{ACAE5D60-D3BC-4241-9B20-9DFEFD911FE3}">
      <dgm:prSet/>
      <dgm:spPr/>
      <dgm:t>
        <a:bodyPr/>
        <a:lstStyle/>
        <a:p>
          <a:endParaRPr lang="en-US"/>
        </a:p>
      </dgm:t>
    </dgm:pt>
    <dgm:pt modelId="{DE2E9B33-9CC5-D147-8379-E0A7911B118A}" type="parTrans" cxnId="{41C25988-7983-8049-9996-ADF624B26366}">
      <dgm:prSet/>
      <dgm:spPr/>
      <dgm:t>
        <a:bodyPr/>
        <a:lstStyle/>
        <a:p>
          <a:endParaRPr lang="en-US"/>
        </a:p>
      </dgm:t>
    </dgm:pt>
    <dgm:pt modelId="{8C591145-661C-7144-96B6-6BE09BCFB9D4}" type="sibTrans" cxnId="{41C25988-7983-8049-9996-ADF624B26366}">
      <dgm:prSet/>
      <dgm:spPr/>
      <dgm:t>
        <a:bodyPr/>
        <a:lstStyle/>
        <a:p>
          <a:endParaRPr lang="en-US"/>
        </a:p>
      </dgm:t>
    </dgm:pt>
    <dgm:pt modelId="{F575325D-57C7-BA4B-8998-567765192BC5}">
      <dgm:prSet/>
      <dgm:spPr/>
      <dgm:t>
        <a:bodyPr/>
        <a:lstStyle/>
        <a:p>
          <a:endParaRPr lang="en-US"/>
        </a:p>
      </dgm:t>
    </dgm:pt>
    <dgm:pt modelId="{72850998-6470-6843-9247-C19AB97DD031}" type="parTrans" cxnId="{4103FF67-6319-9B45-BB1F-03F7ECA0B4C3}">
      <dgm:prSet/>
      <dgm:spPr/>
      <dgm:t>
        <a:bodyPr/>
        <a:lstStyle/>
        <a:p>
          <a:endParaRPr lang="en-US"/>
        </a:p>
      </dgm:t>
    </dgm:pt>
    <dgm:pt modelId="{FD53F986-4409-694E-87E7-0BA67FB43AC2}" type="sibTrans" cxnId="{4103FF67-6319-9B45-BB1F-03F7ECA0B4C3}">
      <dgm:prSet/>
      <dgm:spPr/>
      <dgm:t>
        <a:bodyPr/>
        <a:lstStyle/>
        <a:p>
          <a:endParaRPr lang="en-US"/>
        </a:p>
      </dgm:t>
    </dgm:pt>
    <dgm:pt modelId="{AE439201-FBAB-544A-8F21-F37C31C66CB4}">
      <dgm:prSet/>
      <dgm:spPr>
        <a:solidFill>
          <a:schemeClr val="accent3">
            <a:lumMod val="60000"/>
            <a:lumOff val="40000"/>
          </a:schemeClr>
        </a:solidFill>
      </dgm:spPr>
      <dgm:t>
        <a:bodyPr/>
        <a:lstStyle/>
        <a:p>
          <a:endParaRPr lang="en-US"/>
        </a:p>
      </dgm:t>
    </dgm:pt>
    <dgm:pt modelId="{84C15B80-2E28-A74B-8E35-069EE9A1CB68}" type="parTrans" cxnId="{12937AA5-D78E-BB49-A094-C4BA79E904A5}">
      <dgm:prSet/>
      <dgm:spPr/>
      <dgm:t>
        <a:bodyPr/>
        <a:lstStyle/>
        <a:p>
          <a:endParaRPr lang="en-US"/>
        </a:p>
      </dgm:t>
    </dgm:pt>
    <dgm:pt modelId="{8C0DEEE2-EA88-D94B-937F-69F53BFDD2A3}" type="sibTrans" cxnId="{12937AA5-D78E-BB49-A094-C4BA79E904A5}">
      <dgm:prSet/>
      <dgm:spPr/>
      <dgm:t>
        <a:bodyPr/>
        <a:lstStyle/>
        <a:p>
          <a:endParaRPr lang="en-US"/>
        </a:p>
      </dgm:t>
    </dgm:pt>
    <dgm:pt modelId="{C1807457-4FD8-F54C-AC96-C0AF04FDC8EC}" type="pres">
      <dgm:prSet presAssocID="{EE8D5925-D3F0-BC4F-853D-9123FC51B3B1}" presName="Name0" presStyleCnt="0">
        <dgm:presLayoutVars>
          <dgm:dir/>
          <dgm:resizeHandles val="exact"/>
        </dgm:presLayoutVars>
      </dgm:prSet>
      <dgm:spPr/>
    </dgm:pt>
    <dgm:pt modelId="{5D6AF565-426D-D141-944D-D9E8925FF9A9}" type="pres">
      <dgm:prSet presAssocID="{D58011B3-9DB6-504D-A88A-4BC0270A2454}" presName="parTxOnly" presStyleLbl="node1" presStyleIdx="0" presStyleCnt="5">
        <dgm:presLayoutVars>
          <dgm:bulletEnabled val="1"/>
        </dgm:presLayoutVars>
      </dgm:prSet>
      <dgm:spPr/>
    </dgm:pt>
    <dgm:pt modelId="{9A303CF7-2F2E-1B4E-9DEB-04AFD80B545F}" type="pres">
      <dgm:prSet presAssocID="{1B94B2D5-AAAF-424B-8DF0-3FC257918854}" presName="parSpace" presStyleCnt="0"/>
      <dgm:spPr/>
    </dgm:pt>
    <dgm:pt modelId="{51D07030-2F2D-C94E-9BA4-61685E2A5417}" type="pres">
      <dgm:prSet presAssocID="{10880AE2-B7FE-8F44-81EE-CE542B6A488F}" presName="parTxOnly" presStyleLbl="node1" presStyleIdx="1" presStyleCnt="5">
        <dgm:presLayoutVars>
          <dgm:bulletEnabled val="1"/>
        </dgm:presLayoutVars>
      </dgm:prSet>
      <dgm:spPr/>
    </dgm:pt>
    <dgm:pt modelId="{37D293FE-38FD-D449-BD2C-709418E58E4F}" type="pres">
      <dgm:prSet presAssocID="{08985955-F789-5044-907B-37DCCD6E8438}" presName="parSpace" presStyleCnt="0"/>
      <dgm:spPr/>
    </dgm:pt>
    <dgm:pt modelId="{210B666C-AF8B-3447-9414-D675E0CB368E}" type="pres">
      <dgm:prSet presAssocID="{ACAE5D60-D3BC-4241-9B20-9DFEFD911FE3}" presName="parTxOnly" presStyleLbl="node1" presStyleIdx="2" presStyleCnt="5">
        <dgm:presLayoutVars>
          <dgm:bulletEnabled val="1"/>
        </dgm:presLayoutVars>
      </dgm:prSet>
      <dgm:spPr/>
    </dgm:pt>
    <dgm:pt modelId="{1403A942-0E60-9B42-BB74-2E21BFA201FD}" type="pres">
      <dgm:prSet presAssocID="{8C591145-661C-7144-96B6-6BE09BCFB9D4}" presName="parSpace" presStyleCnt="0"/>
      <dgm:spPr/>
    </dgm:pt>
    <dgm:pt modelId="{F1605556-30F2-0740-90DB-F55C6B72A0BD}" type="pres">
      <dgm:prSet presAssocID="{F575325D-57C7-BA4B-8998-567765192BC5}" presName="parTxOnly" presStyleLbl="node1" presStyleIdx="3" presStyleCnt="5">
        <dgm:presLayoutVars>
          <dgm:bulletEnabled val="1"/>
        </dgm:presLayoutVars>
      </dgm:prSet>
      <dgm:spPr/>
    </dgm:pt>
    <dgm:pt modelId="{7B2844D4-A10E-0844-BD2E-2D92B07C38D3}" type="pres">
      <dgm:prSet presAssocID="{FD53F986-4409-694E-87E7-0BA67FB43AC2}" presName="parSpace" presStyleCnt="0"/>
      <dgm:spPr/>
    </dgm:pt>
    <dgm:pt modelId="{C2F1B3E5-99BD-AC4C-B2F3-82BCBFAB4DCA}" type="pres">
      <dgm:prSet presAssocID="{AE439201-FBAB-544A-8F21-F37C31C66CB4}" presName="parTxOnly" presStyleLbl="node1" presStyleIdx="4" presStyleCnt="5">
        <dgm:presLayoutVars>
          <dgm:bulletEnabled val="1"/>
        </dgm:presLayoutVars>
      </dgm:prSet>
      <dgm:spPr/>
    </dgm:pt>
  </dgm:ptLst>
  <dgm:cxnLst>
    <dgm:cxn modelId="{5B331515-5D4D-3449-A4BB-C9D46D2055E7}" srcId="{EE8D5925-D3F0-BC4F-853D-9123FC51B3B1}" destId="{D58011B3-9DB6-504D-A88A-4BC0270A2454}" srcOrd="0" destOrd="0" parTransId="{AEAA03C7-3011-764F-9383-E1582D522AB5}" sibTransId="{1B94B2D5-AAAF-424B-8DF0-3FC257918854}"/>
    <dgm:cxn modelId="{5678C217-CE60-0048-B924-05BF415A1DD7}" type="presOf" srcId="{AE439201-FBAB-544A-8F21-F37C31C66CB4}" destId="{C2F1B3E5-99BD-AC4C-B2F3-82BCBFAB4DCA}" srcOrd="0" destOrd="0" presId="urn:microsoft.com/office/officeart/2005/8/layout/hChevron3"/>
    <dgm:cxn modelId="{18466120-081C-1740-9D6D-FD989C4A421B}" type="presOf" srcId="{D58011B3-9DB6-504D-A88A-4BC0270A2454}" destId="{5D6AF565-426D-D141-944D-D9E8925FF9A9}" srcOrd="0" destOrd="0" presId="urn:microsoft.com/office/officeart/2005/8/layout/hChevron3"/>
    <dgm:cxn modelId="{C2FE5A2A-A996-EB47-97A7-A5C12F5FA22E}" type="presOf" srcId="{10880AE2-B7FE-8F44-81EE-CE542B6A488F}" destId="{51D07030-2F2D-C94E-9BA4-61685E2A5417}" srcOrd="0" destOrd="0" presId="urn:microsoft.com/office/officeart/2005/8/layout/hChevron3"/>
    <dgm:cxn modelId="{4103FF67-6319-9B45-BB1F-03F7ECA0B4C3}" srcId="{EE8D5925-D3F0-BC4F-853D-9123FC51B3B1}" destId="{F575325D-57C7-BA4B-8998-567765192BC5}" srcOrd="3" destOrd="0" parTransId="{72850998-6470-6843-9247-C19AB97DD031}" sibTransId="{FD53F986-4409-694E-87E7-0BA67FB43AC2}"/>
    <dgm:cxn modelId="{04916269-8DB4-6D43-8CF3-276F8D284C37}" srcId="{EE8D5925-D3F0-BC4F-853D-9123FC51B3B1}" destId="{10880AE2-B7FE-8F44-81EE-CE542B6A488F}" srcOrd="1" destOrd="0" parTransId="{B38DD98A-A29A-524C-B203-ECE1FAD1A77A}" sibTransId="{08985955-F789-5044-907B-37DCCD6E8438}"/>
    <dgm:cxn modelId="{BEC84772-EABA-354E-94A6-D4947DC4C111}" type="presOf" srcId="{EE8D5925-D3F0-BC4F-853D-9123FC51B3B1}" destId="{C1807457-4FD8-F54C-AC96-C0AF04FDC8EC}" srcOrd="0" destOrd="0" presId="urn:microsoft.com/office/officeart/2005/8/layout/hChevron3"/>
    <dgm:cxn modelId="{41C25988-7983-8049-9996-ADF624B26366}" srcId="{EE8D5925-D3F0-BC4F-853D-9123FC51B3B1}" destId="{ACAE5D60-D3BC-4241-9B20-9DFEFD911FE3}" srcOrd="2" destOrd="0" parTransId="{DE2E9B33-9CC5-D147-8379-E0A7911B118A}" sibTransId="{8C591145-661C-7144-96B6-6BE09BCFB9D4}"/>
    <dgm:cxn modelId="{8B908B8E-8792-364C-A2FC-E9071756210C}" type="presOf" srcId="{ACAE5D60-D3BC-4241-9B20-9DFEFD911FE3}" destId="{210B666C-AF8B-3447-9414-D675E0CB368E}" srcOrd="0" destOrd="0" presId="urn:microsoft.com/office/officeart/2005/8/layout/hChevron3"/>
    <dgm:cxn modelId="{12937AA5-D78E-BB49-A094-C4BA79E904A5}" srcId="{EE8D5925-D3F0-BC4F-853D-9123FC51B3B1}" destId="{AE439201-FBAB-544A-8F21-F37C31C66CB4}" srcOrd="4" destOrd="0" parTransId="{84C15B80-2E28-A74B-8E35-069EE9A1CB68}" sibTransId="{8C0DEEE2-EA88-D94B-937F-69F53BFDD2A3}"/>
    <dgm:cxn modelId="{28E662F1-2935-7146-BB76-BC01797472F0}" type="presOf" srcId="{F575325D-57C7-BA4B-8998-567765192BC5}" destId="{F1605556-30F2-0740-90DB-F55C6B72A0BD}" srcOrd="0" destOrd="0" presId="urn:microsoft.com/office/officeart/2005/8/layout/hChevron3"/>
    <dgm:cxn modelId="{05EB6323-A536-FE41-AADC-E46870D9A87D}" type="presParOf" srcId="{C1807457-4FD8-F54C-AC96-C0AF04FDC8EC}" destId="{5D6AF565-426D-D141-944D-D9E8925FF9A9}" srcOrd="0" destOrd="0" presId="urn:microsoft.com/office/officeart/2005/8/layout/hChevron3"/>
    <dgm:cxn modelId="{C7A417EC-FDFB-F847-94DB-E3C2A0A9D6BE}" type="presParOf" srcId="{C1807457-4FD8-F54C-AC96-C0AF04FDC8EC}" destId="{9A303CF7-2F2E-1B4E-9DEB-04AFD80B545F}" srcOrd="1" destOrd="0" presId="urn:microsoft.com/office/officeart/2005/8/layout/hChevron3"/>
    <dgm:cxn modelId="{1D4A537B-A97D-9F44-8FE1-7B0A12595F47}" type="presParOf" srcId="{C1807457-4FD8-F54C-AC96-C0AF04FDC8EC}" destId="{51D07030-2F2D-C94E-9BA4-61685E2A5417}" srcOrd="2" destOrd="0" presId="urn:microsoft.com/office/officeart/2005/8/layout/hChevron3"/>
    <dgm:cxn modelId="{754874D3-47E0-4049-A6F1-46991F5890D4}" type="presParOf" srcId="{C1807457-4FD8-F54C-AC96-C0AF04FDC8EC}" destId="{37D293FE-38FD-D449-BD2C-709418E58E4F}" srcOrd="3" destOrd="0" presId="urn:microsoft.com/office/officeart/2005/8/layout/hChevron3"/>
    <dgm:cxn modelId="{3B518D2D-27CC-7A46-B6A7-D237ABE2C5A5}" type="presParOf" srcId="{C1807457-4FD8-F54C-AC96-C0AF04FDC8EC}" destId="{210B666C-AF8B-3447-9414-D675E0CB368E}" srcOrd="4" destOrd="0" presId="urn:microsoft.com/office/officeart/2005/8/layout/hChevron3"/>
    <dgm:cxn modelId="{23FCC755-2931-EB48-9DF0-5AE132A47E5E}" type="presParOf" srcId="{C1807457-4FD8-F54C-AC96-C0AF04FDC8EC}" destId="{1403A942-0E60-9B42-BB74-2E21BFA201FD}" srcOrd="5" destOrd="0" presId="urn:microsoft.com/office/officeart/2005/8/layout/hChevron3"/>
    <dgm:cxn modelId="{BE4DE0E0-8071-6344-B215-238182A41AED}" type="presParOf" srcId="{C1807457-4FD8-F54C-AC96-C0AF04FDC8EC}" destId="{F1605556-30F2-0740-90DB-F55C6B72A0BD}" srcOrd="6" destOrd="0" presId="urn:microsoft.com/office/officeart/2005/8/layout/hChevron3"/>
    <dgm:cxn modelId="{1650F371-91A0-4745-83DF-EEF93976482B}" type="presParOf" srcId="{C1807457-4FD8-F54C-AC96-C0AF04FDC8EC}" destId="{7B2844D4-A10E-0844-BD2E-2D92B07C38D3}" srcOrd="7" destOrd="0" presId="urn:microsoft.com/office/officeart/2005/8/layout/hChevron3"/>
    <dgm:cxn modelId="{1C302A70-A80D-D14C-BDA6-F2B6595ACE15}" type="presParOf" srcId="{C1807457-4FD8-F54C-AC96-C0AF04FDC8EC}" destId="{C2F1B3E5-99BD-AC4C-B2F3-82BCBFAB4DCA}" srcOrd="8"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E8D5925-D3F0-BC4F-853D-9123FC51B3B1}" type="doc">
      <dgm:prSet loTypeId="urn:microsoft.com/office/officeart/2005/8/layout/hChevron3" loCatId="" qsTypeId="urn:microsoft.com/office/officeart/2005/8/quickstyle/simple1" qsCatId="simple" csTypeId="urn:microsoft.com/office/officeart/2005/8/colors/accent1_2" csCatId="accent1" phldr="1"/>
      <dgm:spPr/>
    </dgm:pt>
    <dgm:pt modelId="{D58011B3-9DB6-504D-A88A-4BC0270A2454}">
      <dgm:prSet phldrT="[Text]"/>
      <dgm:spPr/>
      <dgm:t>
        <a:bodyPr/>
        <a:lstStyle/>
        <a:p>
          <a:endParaRPr lang="en-US"/>
        </a:p>
      </dgm:t>
    </dgm:pt>
    <dgm:pt modelId="{AEAA03C7-3011-764F-9383-E1582D522AB5}" type="parTrans" cxnId="{5B331515-5D4D-3449-A4BB-C9D46D2055E7}">
      <dgm:prSet/>
      <dgm:spPr/>
      <dgm:t>
        <a:bodyPr/>
        <a:lstStyle/>
        <a:p>
          <a:endParaRPr lang="en-US"/>
        </a:p>
      </dgm:t>
    </dgm:pt>
    <dgm:pt modelId="{1B94B2D5-AAAF-424B-8DF0-3FC257918854}" type="sibTrans" cxnId="{5B331515-5D4D-3449-A4BB-C9D46D2055E7}">
      <dgm:prSet/>
      <dgm:spPr/>
      <dgm:t>
        <a:bodyPr/>
        <a:lstStyle/>
        <a:p>
          <a:endParaRPr lang="en-US"/>
        </a:p>
      </dgm:t>
    </dgm:pt>
    <dgm:pt modelId="{10880AE2-B7FE-8F44-81EE-CE542B6A488F}">
      <dgm:prSet/>
      <dgm:spPr/>
      <dgm:t>
        <a:bodyPr/>
        <a:lstStyle/>
        <a:p>
          <a:endParaRPr lang="en-US"/>
        </a:p>
      </dgm:t>
    </dgm:pt>
    <dgm:pt modelId="{B38DD98A-A29A-524C-B203-ECE1FAD1A77A}" type="parTrans" cxnId="{04916269-8DB4-6D43-8CF3-276F8D284C37}">
      <dgm:prSet/>
      <dgm:spPr/>
      <dgm:t>
        <a:bodyPr/>
        <a:lstStyle/>
        <a:p>
          <a:endParaRPr lang="en-US"/>
        </a:p>
      </dgm:t>
    </dgm:pt>
    <dgm:pt modelId="{08985955-F789-5044-907B-37DCCD6E8438}" type="sibTrans" cxnId="{04916269-8DB4-6D43-8CF3-276F8D284C37}">
      <dgm:prSet/>
      <dgm:spPr/>
      <dgm:t>
        <a:bodyPr/>
        <a:lstStyle/>
        <a:p>
          <a:endParaRPr lang="en-US"/>
        </a:p>
      </dgm:t>
    </dgm:pt>
    <dgm:pt modelId="{ACAE5D60-D3BC-4241-9B20-9DFEFD911FE3}">
      <dgm:prSet/>
      <dgm:spPr/>
      <dgm:t>
        <a:bodyPr/>
        <a:lstStyle/>
        <a:p>
          <a:endParaRPr lang="en-US"/>
        </a:p>
      </dgm:t>
    </dgm:pt>
    <dgm:pt modelId="{DE2E9B33-9CC5-D147-8379-E0A7911B118A}" type="parTrans" cxnId="{41C25988-7983-8049-9996-ADF624B26366}">
      <dgm:prSet/>
      <dgm:spPr/>
      <dgm:t>
        <a:bodyPr/>
        <a:lstStyle/>
        <a:p>
          <a:endParaRPr lang="en-US"/>
        </a:p>
      </dgm:t>
    </dgm:pt>
    <dgm:pt modelId="{8C591145-661C-7144-96B6-6BE09BCFB9D4}" type="sibTrans" cxnId="{41C25988-7983-8049-9996-ADF624B26366}">
      <dgm:prSet/>
      <dgm:spPr/>
      <dgm:t>
        <a:bodyPr/>
        <a:lstStyle/>
        <a:p>
          <a:endParaRPr lang="en-US"/>
        </a:p>
      </dgm:t>
    </dgm:pt>
    <dgm:pt modelId="{F575325D-57C7-BA4B-8998-567765192BC5}">
      <dgm:prSet/>
      <dgm:spPr/>
      <dgm:t>
        <a:bodyPr/>
        <a:lstStyle/>
        <a:p>
          <a:endParaRPr lang="en-US"/>
        </a:p>
      </dgm:t>
    </dgm:pt>
    <dgm:pt modelId="{72850998-6470-6843-9247-C19AB97DD031}" type="parTrans" cxnId="{4103FF67-6319-9B45-BB1F-03F7ECA0B4C3}">
      <dgm:prSet/>
      <dgm:spPr/>
      <dgm:t>
        <a:bodyPr/>
        <a:lstStyle/>
        <a:p>
          <a:endParaRPr lang="en-US"/>
        </a:p>
      </dgm:t>
    </dgm:pt>
    <dgm:pt modelId="{FD53F986-4409-694E-87E7-0BA67FB43AC2}" type="sibTrans" cxnId="{4103FF67-6319-9B45-BB1F-03F7ECA0B4C3}">
      <dgm:prSet/>
      <dgm:spPr/>
      <dgm:t>
        <a:bodyPr/>
        <a:lstStyle/>
        <a:p>
          <a:endParaRPr lang="en-US"/>
        </a:p>
      </dgm:t>
    </dgm:pt>
    <dgm:pt modelId="{AE439201-FBAB-544A-8F21-F37C31C66CB4}">
      <dgm:prSet/>
      <dgm:spPr>
        <a:solidFill>
          <a:schemeClr val="accent3">
            <a:lumMod val="60000"/>
            <a:lumOff val="40000"/>
          </a:schemeClr>
        </a:solidFill>
      </dgm:spPr>
      <dgm:t>
        <a:bodyPr/>
        <a:lstStyle/>
        <a:p>
          <a:endParaRPr lang="en-US"/>
        </a:p>
      </dgm:t>
    </dgm:pt>
    <dgm:pt modelId="{84C15B80-2E28-A74B-8E35-069EE9A1CB68}" type="parTrans" cxnId="{12937AA5-D78E-BB49-A094-C4BA79E904A5}">
      <dgm:prSet/>
      <dgm:spPr/>
      <dgm:t>
        <a:bodyPr/>
        <a:lstStyle/>
        <a:p>
          <a:endParaRPr lang="en-US"/>
        </a:p>
      </dgm:t>
    </dgm:pt>
    <dgm:pt modelId="{8C0DEEE2-EA88-D94B-937F-69F53BFDD2A3}" type="sibTrans" cxnId="{12937AA5-D78E-BB49-A094-C4BA79E904A5}">
      <dgm:prSet/>
      <dgm:spPr/>
      <dgm:t>
        <a:bodyPr/>
        <a:lstStyle/>
        <a:p>
          <a:endParaRPr lang="en-US"/>
        </a:p>
      </dgm:t>
    </dgm:pt>
    <dgm:pt modelId="{C1807457-4FD8-F54C-AC96-C0AF04FDC8EC}" type="pres">
      <dgm:prSet presAssocID="{EE8D5925-D3F0-BC4F-853D-9123FC51B3B1}" presName="Name0" presStyleCnt="0">
        <dgm:presLayoutVars>
          <dgm:dir/>
          <dgm:resizeHandles val="exact"/>
        </dgm:presLayoutVars>
      </dgm:prSet>
      <dgm:spPr/>
    </dgm:pt>
    <dgm:pt modelId="{5D6AF565-426D-D141-944D-D9E8925FF9A9}" type="pres">
      <dgm:prSet presAssocID="{D58011B3-9DB6-504D-A88A-4BC0270A2454}" presName="parTxOnly" presStyleLbl="node1" presStyleIdx="0" presStyleCnt="5">
        <dgm:presLayoutVars>
          <dgm:bulletEnabled val="1"/>
        </dgm:presLayoutVars>
      </dgm:prSet>
      <dgm:spPr/>
    </dgm:pt>
    <dgm:pt modelId="{9A303CF7-2F2E-1B4E-9DEB-04AFD80B545F}" type="pres">
      <dgm:prSet presAssocID="{1B94B2D5-AAAF-424B-8DF0-3FC257918854}" presName="parSpace" presStyleCnt="0"/>
      <dgm:spPr/>
    </dgm:pt>
    <dgm:pt modelId="{51D07030-2F2D-C94E-9BA4-61685E2A5417}" type="pres">
      <dgm:prSet presAssocID="{10880AE2-B7FE-8F44-81EE-CE542B6A488F}" presName="parTxOnly" presStyleLbl="node1" presStyleIdx="1" presStyleCnt="5">
        <dgm:presLayoutVars>
          <dgm:bulletEnabled val="1"/>
        </dgm:presLayoutVars>
      </dgm:prSet>
      <dgm:spPr/>
    </dgm:pt>
    <dgm:pt modelId="{37D293FE-38FD-D449-BD2C-709418E58E4F}" type="pres">
      <dgm:prSet presAssocID="{08985955-F789-5044-907B-37DCCD6E8438}" presName="parSpace" presStyleCnt="0"/>
      <dgm:spPr/>
    </dgm:pt>
    <dgm:pt modelId="{210B666C-AF8B-3447-9414-D675E0CB368E}" type="pres">
      <dgm:prSet presAssocID="{ACAE5D60-D3BC-4241-9B20-9DFEFD911FE3}" presName="parTxOnly" presStyleLbl="node1" presStyleIdx="2" presStyleCnt="5">
        <dgm:presLayoutVars>
          <dgm:bulletEnabled val="1"/>
        </dgm:presLayoutVars>
      </dgm:prSet>
      <dgm:spPr/>
    </dgm:pt>
    <dgm:pt modelId="{1403A942-0E60-9B42-BB74-2E21BFA201FD}" type="pres">
      <dgm:prSet presAssocID="{8C591145-661C-7144-96B6-6BE09BCFB9D4}" presName="parSpace" presStyleCnt="0"/>
      <dgm:spPr/>
    </dgm:pt>
    <dgm:pt modelId="{F1605556-30F2-0740-90DB-F55C6B72A0BD}" type="pres">
      <dgm:prSet presAssocID="{F575325D-57C7-BA4B-8998-567765192BC5}" presName="parTxOnly" presStyleLbl="node1" presStyleIdx="3" presStyleCnt="5">
        <dgm:presLayoutVars>
          <dgm:bulletEnabled val="1"/>
        </dgm:presLayoutVars>
      </dgm:prSet>
      <dgm:spPr/>
    </dgm:pt>
    <dgm:pt modelId="{7B2844D4-A10E-0844-BD2E-2D92B07C38D3}" type="pres">
      <dgm:prSet presAssocID="{FD53F986-4409-694E-87E7-0BA67FB43AC2}" presName="parSpace" presStyleCnt="0"/>
      <dgm:spPr/>
    </dgm:pt>
    <dgm:pt modelId="{C2F1B3E5-99BD-AC4C-B2F3-82BCBFAB4DCA}" type="pres">
      <dgm:prSet presAssocID="{AE439201-FBAB-544A-8F21-F37C31C66CB4}" presName="parTxOnly" presStyleLbl="node1" presStyleIdx="4" presStyleCnt="5">
        <dgm:presLayoutVars>
          <dgm:bulletEnabled val="1"/>
        </dgm:presLayoutVars>
      </dgm:prSet>
      <dgm:spPr/>
    </dgm:pt>
  </dgm:ptLst>
  <dgm:cxnLst>
    <dgm:cxn modelId="{5B331515-5D4D-3449-A4BB-C9D46D2055E7}" srcId="{EE8D5925-D3F0-BC4F-853D-9123FC51B3B1}" destId="{D58011B3-9DB6-504D-A88A-4BC0270A2454}" srcOrd="0" destOrd="0" parTransId="{AEAA03C7-3011-764F-9383-E1582D522AB5}" sibTransId="{1B94B2D5-AAAF-424B-8DF0-3FC257918854}"/>
    <dgm:cxn modelId="{5678C217-CE60-0048-B924-05BF415A1DD7}" type="presOf" srcId="{AE439201-FBAB-544A-8F21-F37C31C66CB4}" destId="{C2F1B3E5-99BD-AC4C-B2F3-82BCBFAB4DCA}" srcOrd="0" destOrd="0" presId="urn:microsoft.com/office/officeart/2005/8/layout/hChevron3"/>
    <dgm:cxn modelId="{18466120-081C-1740-9D6D-FD989C4A421B}" type="presOf" srcId="{D58011B3-9DB6-504D-A88A-4BC0270A2454}" destId="{5D6AF565-426D-D141-944D-D9E8925FF9A9}" srcOrd="0" destOrd="0" presId="urn:microsoft.com/office/officeart/2005/8/layout/hChevron3"/>
    <dgm:cxn modelId="{C2FE5A2A-A996-EB47-97A7-A5C12F5FA22E}" type="presOf" srcId="{10880AE2-B7FE-8F44-81EE-CE542B6A488F}" destId="{51D07030-2F2D-C94E-9BA4-61685E2A5417}" srcOrd="0" destOrd="0" presId="urn:microsoft.com/office/officeart/2005/8/layout/hChevron3"/>
    <dgm:cxn modelId="{4103FF67-6319-9B45-BB1F-03F7ECA0B4C3}" srcId="{EE8D5925-D3F0-BC4F-853D-9123FC51B3B1}" destId="{F575325D-57C7-BA4B-8998-567765192BC5}" srcOrd="3" destOrd="0" parTransId="{72850998-6470-6843-9247-C19AB97DD031}" sibTransId="{FD53F986-4409-694E-87E7-0BA67FB43AC2}"/>
    <dgm:cxn modelId="{04916269-8DB4-6D43-8CF3-276F8D284C37}" srcId="{EE8D5925-D3F0-BC4F-853D-9123FC51B3B1}" destId="{10880AE2-B7FE-8F44-81EE-CE542B6A488F}" srcOrd="1" destOrd="0" parTransId="{B38DD98A-A29A-524C-B203-ECE1FAD1A77A}" sibTransId="{08985955-F789-5044-907B-37DCCD6E8438}"/>
    <dgm:cxn modelId="{BEC84772-EABA-354E-94A6-D4947DC4C111}" type="presOf" srcId="{EE8D5925-D3F0-BC4F-853D-9123FC51B3B1}" destId="{C1807457-4FD8-F54C-AC96-C0AF04FDC8EC}" srcOrd="0" destOrd="0" presId="urn:microsoft.com/office/officeart/2005/8/layout/hChevron3"/>
    <dgm:cxn modelId="{41C25988-7983-8049-9996-ADF624B26366}" srcId="{EE8D5925-D3F0-BC4F-853D-9123FC51B3B1}" destId="{ACAE5D60-D3BC-4241-9B20-9DFEFD911FE3}" srcOrd="2" destOrd="0" parTransId="{DE2E9B33-9CC5-D147-8379-E0A7911B118A}" sibTransId="{8C591145-661C-7144-96B6-6BE09BCFB9D4}"/>
    <dgm:cxn modelId="{8B908B8E-8792-364C-A2FC-E9071756210C}" type="presOf" srcId="{ACAE5D60-D3BC-4241-9B20-9DFEFD911FE3}" destId="{210B666C-AF8B-3447-9414-D675E0CB368E}" srcOrd="0" destOrd="0" presId="urn:microsoft.com/office/officeart/2005/8/layout/hChevron3"/>
    <dgm:cxn modelId="{12937AA5-D78E-BB49-A094-C4BA79E904A5}" srcId="{EE8D5925-D3F0-BC4F-853D-9123FC51B3B1}" destId="{AE439201-FBAB-544A-8F21-F37C31C66CB4}" srcOrd="4" destOrd="0" parTransId="{84C15B80-2E28-A74B-8E35-069EE9A1CB68}" sibTransId="{8C0DEEE2-EA88-D94B-937F-69F53BFDD2A3}"/>
    <dgm:cxn modelId="{28E662F1-2935-7146-BB76-BC01797472F0}" type="presOf" srcId="{F575325D-57C7-BA4B-8998-567765192BC5}" destId="{F1605556-30F2-0740-90DB-F55C6B72A0BD}" srcOrd="0" destOrd="0" presId="urn:microsoft.com/office/officeart/2005/8/layout/hChevron3"/>
    <dgm:cxn modelId="{05EB6323-A536-FE41-AADC-E46870D9A87D}" type="presParOf" srcId="{C1807457-4FD8-F54C-AC96-C0AF04FDC8EC}" destId="{5D6AF565-426D-D141-944D-D9E8925FF9A9}" srcOrd="0" destOrd="0" presId="urn:microsoft.com/office/officeart/2005/8/layout/hChevron3"/>
    <dgm:cxn modelId="{C7A417EC-FDFB-F847-94DB-E3C2A0A9D6BE}" type="presParOf" srcId="{C1807457-4FD8-F54C-AC96-C0AF04FDC8EC}" destId="{9A303CF7-2F2E-1B4E-9DEB-04AFD80B545F}" srcOrd="1" destOrd="0" presId="urn:microsoft.com/office/officeart/2005/8/layout/hChevron3"/>
    <dgm:cxn modelId="{1D4A537B-A97D-9F44-8FE1-7B0A12595F47}" type="presParOf" srcId="{C1807457-4FD8-F54C-AC96-C0AF04FDC8EC}" destId="{51D07030-2F2D-C94E-9BA4-61685E2A5417}" srcOrd="2" destOrd="0" presId="urn:microsoft.com/office/officeart/2005/8/layout/hChevron3"/>
    <dgm:cxn modelId="{754874D3-47E0-4049-A6F1-46991F5890D4}" type="presParOf" srcId="{C1807457-4FD8-F54C-AC96-C0AF04FDC8EC}" destId="{37D293FE-38FD-D449-BD2C-709418E58E4F}" srcOrd="3" destOrd="0" presId="urn:microsoft.com/office/officeart/2005/8/layout/hChevron3"/>
    <dgm:cxn modelId="{3B518D2D-27CC-7A46-B6A7-D237ABE2C5A5}" type="presParOf" srcId="{C1807457-4FD8-F54C-AC96-C0AF04FDC8EC}" destId="{210B666C-AF8B-3447-9414-D675E0CB368E}" srcOrd="4" destOrd="0" presId="urn:microsoft.com/office/officeart/2005/8/layout/hChevron3"/>
    <dgm:cxn modelId="{23FCC755-2931-EB48-9DF0-5AE132A47E5E}" type="presParOf" srcId="{C1807457-4FD8-F54C-AC96-C0AF04FDC8EC}" destId="{1403A942-0E60-9B42-BB74-2E21BFA201FD}" srcOrd="5" destOrd="0" presId="urn:microsoft.com/office/officeart/2005/8/layout/hChevron3"/>
    <dgm:cxn modelId="{BE4DE0E0-8071-6344-B215-238182A41AED}" type="presParOf" srcId="{C1807457-4FD8-F54C-AC96-C0AF04FDC8EC}" destId="{F1605556-30F2-0740-90DB-F55C6B72A0BD}" srcOrd="6" destOrd="0" presId="urn:microsoft.com/office/officeart/2005/8/layout/hChevron3"/>
    <dgm:cxn modelId="{1650F371-91A0-4745-83DF-EEF93976482B}" type="presParOf" srcId="{C1807457-4FD8-F54C-AC96-C0AF04FDC8EC}" destId="{7B2844D4-A10E-0844-BD2E-2D92B07C38D3}" srcOrd="7" destOrd="0" presId="urn:microsoft.com/office/officeart/2005/8/layout/hChevron3"/>
    <dgm:cxn modelId="{1C302A70-A80D-D14C-BDA6-F2B6595ACE15}" type="presParOf" srcId="{C1807457-4FD8-F54C-AC96-C0AF04FDC8EC}" destId="{C2F1B3E5-99BD-AC4C-B2F3-82BCBFAB4DCA}" srcOrd="8" destOrd="0" presId="urn:microsoft.com/office/officeart/2005/8/layout/hChevron3"/>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6AF565-426D-D141-944D-D9E8925FF9A9}">
      <dsp:nvSpPr>
        <dsp:cNvPr id="0" name=""/>
        <dsp:cNvSpPr/>
      </dsp:nvSpPr>
      <dsp:spPr>
        <a:xfrm>
          <a:off x="995" y="0"/>
          <a:ext cx="1940811" cy="548640"/>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74676" rIns="37338" bIns="74676" numCol="1" spcCol="1270" anchor="ctr" anchorCtr="0">
          <a:noAutofit/>
        </a:bodyPr>
        <a:lstStyle/>
        <a:p>
          <a:pPr marL="0" lvl="0" indent="0" algn="ctr" defTabSz="1244600">
            <a:lnSpc>
              <a:spcPct val="90000"/>
            </a:lnSpc>
            <a:spcBef>
              <a:spcPct val="0"/>
            </a:spcBef>
            <a:spcAft>
              <a:spcPct val="35000"/>
            </a:spcAft>
            <a:buNone/>
          </a:pPr>
          <a:endParaRPr lang="en-US" sz="2800" kern="1200" dirty="0"/>
        </a:p>
      </dsp:txBody>
      <dsp:txXfrm>
        <a:off x="995" y="0"/>
        <a:ext cx="1803651" cy="548640"/>
      </dsp:txXfrm>
    </dsp:sp>
    <dsp:sp modelId="{51D07030-2F2D-C94E-9BA4-61685E2A5417}">
      <dsp:nvSpPr>
        <dsp:cNvPr id="0" name=""/>
        <dsp:cNvSpPr/>
      </dsp:nvSpPr>
      <dsp:spPr>
        <a:xfrm>
          <a:off x="1553644" y="0"/>
          <a:ext cx="1940811" cy="548640"/>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2014" tIns="74676" rIns="37338" bIns="74676" numCol="1" spcCol="1270" anchor="ctr" anchorCtr="0">
          <a:noAutofit/>
        </a:bodyPr>
        <a:lstStyle/>
        <a:p>
          <a:pPr marL="0" lvl="0" indent="0" algn="ctr" defTabSz="1244600">
            <a:lnSpc>
              <a:spcPct val="90000"/>
            </a:lnSpc>
            <a:spcBef>
              <a:spcPct val="0"/>
            </a:spcBef>
            <a:spcAft>
              <a:spcPct val="35000"/>
            </a:spcAft>
            <a:buNone/>
          </a:pPr>
          <a:endParaRPr lang="en-US" sz="2800" kern="1200" dirty="0"/>
        </a:p>
      </dsp:txBody>
      <dsp:txXfrm>
        <a:off x="1827964" y="0"/>
        <a:ext cx="1392171" cy="548640"/>
      </dsp:txXfrm>
    </dsp:sp>
    <dsp:sp modelId="{210B666C-AF8B-3447-9414-D675E0CB368E}">
      <dsp:nvSpPr>
        <dsp:cNvPr id="0" name=""/>
        <dsp:cNvSpPr/>
      </dsp:nvSpPr>
      <dsp:spPr>
        <a:xfrm>
          <a:off x="3106294" y="0"/>
          <a:ext cx="1940811" cy="548640"/>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2014" tIns="74676" rIns="37338" bIns="74676" numCol="1" spcCol="1270" anchor="ctr" anchorCtr="0">
          <a:noAutofit/>
        </a:bodyPr>
        <a:lstStyle/>
        <a:p>
          <a:pPr marL="0" lvl="0" indent="0" algn="ctr" defTabSz="1244600">
            <a:lnSpc>
              <a:spcPct val="90000"/>
            </a:lnSpc>
            <a:spcBef>
              <a:spcPct val="0"/>
            </a:spcBef>
            <a:spcAft>
              <a:spcPct val="35000"/>
            </a:spcAft>
            <a:buNone/>
          </a:pPr>
          <a:endParaRPr lang="en-US" sz="2800" kern="1200" dirty="0"/>
        </a:p>
      </dsp:txBody>
      <dsp:txXfrm>
        <a:off x="3380614" y="0"/>
        <a:ext cx="1392171" cy="548640"/>
      </dsp:txXfrm>
    </dsp:sp>
    <dsp:sp modelId="{F1605556-30F2-0740-90DB-F55C6B72A0BD}">
      <dsp:nvSpPr>
        <dsp:cNvPr id="0" name=""/>
        <dsp:cNvSpPr/>
      </dsp:nvSpPr>
      <dsp:spPr>
        <a:xfrm>
          <a:off x="4658943" y="0"/>
          <a:ext cx="1940811" cy="548640"/>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2014" tIns="74676" rIns="37338" bIns="74676" numCol="1" spcCol="1270" anchor="ctr" anchorCtr="0">
          <a:noAutofit/>
        </a:bodyPr>
        <a:lstStyle/>
        <a:p>
          <a:pPr marL="0" lvl="0" indent="0" algn="ctr" defTabSz="1244600">
            <a:lnSpc>
              <a:spcPct val="90000"/>
            </a:lnSpc>
            <a:spcBef>
              <a:spcPct val="0"/>
            </a:spcBef>
            <a:spcAft>
              <a:spcPct val="35000"/>
            </a:spcAft>
            <a:buNone/>
          </a:pPr>
          <a:endParaRPr lang="en-US" sz="2800" kern="1200" dirty="0"/>
        </a:p>
      </dsp:txBody>
      <dsp:txXfrm>
        <a:off x="4933263" y="0"/>
        <a:ext cx="1392171" cy="548640"/>
      </dsp:txXfrm>
    </dsp:sp>
    <dsp:sp modelId="{C2F1B3E5-99BD-AC4C-B2F3-82BCBFAB4DCA}">
      <dsp:nvSpPr>
        <dsp:cNvPr id="0" name=""/>
        <dsp:cNvSpPr/>
      </dsp:nvSpPr>
      <dsp:spPr>
        <a:xfrm>
          <a:off x="6211592" y="0"/>
          <a:ext cx="1940811" cy="548640"/>
        </a:xfrm>
        <a:prstGeom prst="chevron">
          <a:avLst/>
        </a:prstGeom>
        <a:solidFill>
          <a:schemeClr val="accent3">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2014" tIns="74676" rIns="37338" bIns="74676" numCol="1" spcCol="1270" anchor="ctr" anchorCtr="0">
          <a:noAutofit/>
        </a:bodyPr>
        <a:lstStyle/>
        <a:p>
          <a:pPr marL="0" lvl="0" indent="0" algn="ctr" defTabSz="1244600">
            <a:lnSpc>
              <a:spcPct val="90000"/>
            </a:lnSpc>
            <a:spcBef>
              <a:spcPct val="0"/>
            </a:spcBef>
            <a:spcAft>
              <a:spcPct val="35000"/>
            </a:spcAft>
            <a:buNone/>
          </a:pPr>
          <a:endParaRPr lang="en-US" sz="2800" kern="1200" dirty="0"/>
        </a:p>
      </dsp:txBody>
      <dsp:txXfrm>
        <a:off x="6485912" y="0"/>
        <a:ext cx="1392171" cy="54864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6AF565-426D-D141-944D-D9E8925FF9A9}">
      <dsp:nvSpPr>
        <dsp:cNvPr id="0" name=""/>
        <dsp:cNvSpPr/>
      </dsp:nvSpPr>
      <dsp:spPr>
        <a:xfrm>
          <a:off x="995" y="0"/>
          <a:ext cx="1940811" cy="548640"/>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74676" rIns="37338" bIns="74676" numCol="1" spcCol="1270" anchor="ctr" anchorCtr="0">
          <a:noAutofit/>
        </a:bodyPr>
        <a:lstStyle/>
        <a:p>
          <a:pPr marL="0" lvl="0" indent="0" algn="ctr" defTabSz="1244600">
            <a:lnSpc>
              <a:spcPct val="90000"/>
            </a:lnSpc>
            <a:spcBef>
              <a:spcPct val="0"/>
            </a:spcBef>
            <a:spcAft>
              <a:spcPct val="35000"/>
            </a:spcAft>
            <a:buNone/>
          </a:pPr>
          <a:endParaRPr lang="en-US" sz="2800" kern="1200" dirty="0"/>
        </a:p>
      </dsp:txBody>
      <dsp:txXfrm>
        <a:off x="995" y="0"/>
        <a:ext cx="1803651" cy="548640"/>
      </dsp:txXfrm>
    </dsp:sp>
    <dsp:sp modelId="{51D07030-2F2D-C94E-9BA4-61685E2A5417}">
      <dsp:nvSpPr>
        <dsp:cNvPr id="0" name=""/>
        <dsp:cNvSpPr/>
      </dsp:nvSpPr>
      <dsp:spPr>
        <a:xfrm>
          <a:off x="1553644" y="0"/>
          <a:ext cx="1940811" cy="548640"/>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2014" tIns="74676" rIns="37338" bIns="74676" numCol="1" spcCol="1270" anchor="ctr" anchorCtr="0">
          <a:noAutofit/>
        </a:bodyPr>
        <a:lstStyle/>
        <a:p>
          <a:pPr marL="0" lvl="0" indent="0" algn="ctr" defTabSz="1244600">
            <a:lnSpc>
              <a:spcPct val="90000"/>
            </a:lnSpc>
            <a:spcBef>
              <a:spcPct val="0"/>
            </a:spcBef>
            <a:spcAft>
              <a:spcPct val="35000"/>
            </a:spcAft>
            <a:buNone/>
          </a:pPr>
          <a:endParaRPr lang="en-US" sz="2800" kern="1200" dirty="0"/>
        </a:p>
      </dsp:txBody>
      <dsp:txXfrm>
        <a:off x="1827964" y="0"/>
        <a:ext cx="1392171" cy="548640"/>
      </dsp:txXfrm>
    </dsp:sp>
    <dsp:sp modelId="{210B666C-AF8B-3447-9414-D675E0CB368E}">
      <dsp:nvSpPr>
        <dsp:cNvPr id="0" name=""/>
        <dsp:cNvSpPr/>
      </dsp:nvSpPr>
      <dsp:spPr>
        <a:xfrm>
          <a:off x="3106294" y="0"/>
          <a:ext cx="1940811" cy="548640"/>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2014" tIns="74676" rIns="37338" bIns="74676" numCol="1" spcCol="1270" anchor="ctr" anchorCtr="0">
          <a:noAutofit/>
        </a:bodyPr>
        <a:lstStyle/>
        <a:p>
          <a:pPr marL="0" lvl="0" indent="0" algn="ctr" defTabSz="1244600">
            <a:lnSpc>
              <a:spcPct val="90000"/>
            </a:lnSpc>
            <a:spcBef>
              <a:spcPct val="0"/>
            </a:spcBef>
            <a:spcAft>
              <a:spcPct val="35000"/>
            </a:spcAft>
            <a:buNone/>
          </a:pPr>
          <a:endParaRPr lang="en-US" sz="2800" kern="1200" dirty="0"/>
        </a:p>
      </dsp:txBody>
      <dsp:txXfrm>
        <a:off x="3380614" y="0"/>
        <a:ext cx="1392171" cy="548640"/>
      </dsp:txXfrm>
    </dsp:sp>
    <dsp:sp modelId="{F1605556-30F2-0740-90DB-F55C6B72A0BD}">
      <dsp:nvSpPr>
        <dsp:cNvPr id="0" name=""/>
        <dsp:cNvSpPr/>
      </dsp:nvSpPr>
      <dsp:spPr>
        <a:xfrm>
          <a:off x="4658943" y="0"/>
          <a:ext cx="1940811" cy="548640"/>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2014" tIns="74676" rIns="37338" bIns="74676" numCol="1" spcCol="1270" anchor="ctr" anchorCtr="0">
          <a:noAutofit/>
        </a:bodyPr>
        <a:lstStyle/>
        <a:p>
          <a:pPr marL="0" lvl="0" indent="0" algn="ctr" defTabSz="1244600">
            <a:lnSpc>
              <a:spcPct val="90000"/>
            </a:lnSpc>
            <a:spcBef>
              <a:spcPct val="0"/>
            </a:spcBef>
            <a:spcAft>
              <a:spcPct val="35000"/>
            </a:spcAft>
            <a:buNone/>
          </a:pPr>
          <a:endParaRPr lang="en-US" sz="2800" kern="1200" dirty="0"/>
        </a:p>
      </dsp:txBody>
      <dsp:txXfrm>
        <a:off x="4933263" y="0"/>
        <a:ext cx="1392171" cy="548640"/>
      </dsp:txXfrm>
    </dsp:sp>
    <dsp:sp modelId="{C2F1B3E5-99BD-AC4C-B2F3-82BCBFAB4DCA}">
      <dsp:nvSpPr>
        <dsp:cNvPr id="0" name=""/>
        <dsp:cNvSpPr/>
      </dsp:nvSpPr>
      <dsp:spPr>
        <a:xfrm>
          <a:off x="6211592" y="0"/>
          <a:ext cx="1940811" cy="548640"/>
        </a:xfrm>
        <a:prstGeom prst="chevron">
          <a:avLst/>
        </a:prstGeom>
        <a:solidFill>
          <a:schemeClr val="accent3">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2014" tIns="74676" rIns="37338" bIns="74676" numCol="1" spcCol="1270" anchor="ctr" anchorCtr="0">
          <a:noAutofit/>
        </a:bodyPr>
        <a:lstStyle/>
        <a:p>
          <a:pPr marL="0" lvl="0" indent="0" algn="ctr" defTabSz="1244600">
            <a:lnSpc>
              <a:spcPct val="90000"/>
            </a:lnSpc>
            <a:spcBef>
              <a:spcPct val="0"/>
            </a:spcBef>
            <a:spcAft>
              <a:spcPct val="35000"/>
            </a:spcAft>
            <a:buNone/>
          </a:pPr>
          <a:endParaRPr lang="en-US" sz="2800" kern="1200" dirty="0"/>
        </a:p>
      </dsp:txBody>
      <dsp:txXfrm>
        <a:off x="6485912" y="0"/>
        <a:ext cx="1392171" cy="54864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6AF565-426D-D141-944D-D9E8925FF9A9}">
      <dsp:nvSpPr>
        <dsp:cNvPr id="0" name=""/>
        <dsp:cNvSpPr/>
      </dsp:nvSpPr>
      <dsp:spPr>
        <a:xfrm>
          <a:off x="995" y="0"/>
          <a:ext cx="1940811" cy="548640"/>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74676" rIns="37338" bIns="74676" numCol="1" spcCol="1270" anchor="ctr" anchorCtr="0">
          <a:noAutofit/>
        </a:bodyPr>
        <a:lstStyle/>
        <a:p>
          <a:pPr marL="0" lvl="0" indent="0" algn="ctr" defTabSz="1244600">
            <a:lnSpc>
              <a:spcPct val="90000"/>
            </a:lnSpc>
            <a:spcBef>
              <a:spcPct val="0"/>
            </a:spcBef>
            <a:spcAft>
              <a:spcPct val="35000"/>
            </a:spcAft>
            <a:buNone/>
          </a:pPr>
          <a:endParaRPr lang="en-US" sz="2800" kern="1200"/>
        </a:p>
      </dsp:txBody>
      <dsp:txXfrm>
        <a:off x="995" y="0"/>
        <a:ext cx="1803651" cy="548640"/>
      </dsp:txXfrm>
    </dsp:sp>
    <dsp:sp modelId="{51D07030-2F2D-C94E-9BA4-61685E2A5417}">
      <dsp:nvSpPr>
        <dsp:cNvPr id="0" name=""/>
        <dsp:cNvSpPr/>
      </dsp:nvSpPr>
      <dsp:spPr>
        <a:xfrm>
          <a:off x="1553644" y="0"/>
          <a:ext cx="1940811" cy="548640"/>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2014" tIns="74676" rIns="37338" bIns="74676" numCol="1" spcCol="1270" anchor="ctr" anchorCtr="0">
          <a:noAutofit/>
        </a:bodyPr>
        <a:lstStyle/>
        <a:p>
          <a:pPr marL="0" lvl="0" indent="0" algn="ctr" defTabSz="1244600">
            <a:lnSpc>
              <a:spcPct val="90000"/>
            </a:lnSpc>
            <a:spcBef>
              <a:spcPct val="0"/>
            </a:spcBef>
            <a:spcAft>
              <a:spcPct val="35000"/>
            </a:spcAft>
            <a:buNone/>
          </a:pPr>
          <a:endParaRPr lang="en-US" sz="2800" kern="1200"/>
        </a:p>
      </dsp:txBody>
      <dsp:txXfrm>
        <a:off x="1827964" y="0"/>
        <a:ext cx="1392171" cy="548640"/>
      </dsp:txXfrm>
    </dsp:sp>
    <dsp:sp modelId="{210B666C-AF8B-3447-9414-D675E0CB368E}">
      <dsp:nvSpPr>
        <dsp:cNvPr id="0" name=""/>
        <dsp:cNvSpPr/>
      </dsp:nvSpPr>
      <dsp:spPr>
        <a:xfrm>
          <a:off x="3106294" y="0"/>
          <a:ext cx="1940811" cy="548640"/>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2014" tIns="74676" rIns="37338" bIns="74676" numCol="1" spcCol="1270" anchor="ctr" anchorCtr="0">
          <a:noAutofit/>
        </a:bodyPr>
        <a:lstStyle/>
        <a:p>
          <a:pPr marL="0" lvl="0" indent="0" algn="ctr" defTabSz="1244600">
            <a:lnSpc>
              <a:spcPct val="90000"/>
            </a:lnSpc>
            <a:spcBef>
              <a:spcPct val="0"/>
            </a:spcBef>
            <a:spcAft>
              <a:spcPct val="35000"/>
            </a:spcAft>
            <a:buNone/>
          </a:pPr>
          <a:endParaRPr lang="en-US" sz="2800" kern="1200"/>
        </a:p>
      </dsp:txBody>
      <dsp:txXfrm>
        <a:off x="3380614" y="0"/>
        <a:ext cx="1392171" cy="548640"/>
      </dsp:txXfrm>
    </dsp:sp>
    <dsp:sp modelId="{F1605556-30F2-0740-90DB-F55C6B72A0BD}">
      <dsp:nvSpPr>
        <dsp:cNvPr id="0" name=""/>
        <dsp:cNvSpPr/>
      </dsp:nvSpPr>
      <dsp:spPr>
        <a:xfrm>
          <a:off x="4658943" y="0"/>
          <a:ext cx="1940811" cy="548640"/>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2014" tIns="74676" rIns="37338" bIns="74676" numCol="1" spcCol="1270" anchor="ctr" anchorCtr="0">
          <a:noAutofit/>
        </a:bodyPr>
        <a:lstStyle/>
        <a:p>
          <a:pPr marL="0" lvl="0" indent="0" algn="ctr" defTabSz="1244600">
            <a:lnSpc>
              <a:spcPct val="90000"/>
            </a:lnSpc>
            <a:spcBef>
              <a:spcPct val="0"/>
            </a:spcBef>
            <a:spcAft>
              <a:spcPct val="35000"/>
            </a:spcAft>
            <a:buNone/>
          </a:pPr>
          <a:endParaRPr lang="en-US" sz="2800" kern="1200"/>
        </a:p>
      </dsp:txBody>
      <dsp:txXfrm>
        <a:off x="4933263" y="0"/>
        <a:ext cx="1392171" cy="548640"/>
      </dsp:txXfrm>
    </dsp:sp>
    <dsp:sp modelId="{C2F1B3E5-99BD-AC4C-B2F3-82BCBFAB4DCA}">
      <dsp:nvSpPr>
        <dsp:cNvPr id="0" name=""/>
        <dsp:cNvSpPr/>
      </dsp:nvSpPr>
      <dsp:spPr>
        <a:xfrm>
          <a:off x="6211592" y="0"/>
          <a:ext cx="1940811" cy="548640"/>
        </a:xfrm>
        <a:prstGeom prst="chevron">
          <a:avLst/>
        </a:prstGeom>
        <a:solidFill>
          <a:schemeClr val="accent3">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2014" tIns="74676" rIns="37338" bIns="74676" numCol="1" spcCol="1270" anchor="ctr" anchorCtr="0">
          <a:noAutofit/>
        </a:bodyPr>
        <a:lstStyle/>
        <a:p>
          <a:pPr marL="0" lvl="0" indent="0" algn="ctr" defTabSz="1244600">
            <a:lnSpc>
              <a:spcPct val="90000"/>
            </a:lnSpc>
            <a:spcBef>
              <a:spcPct val="0"/>
            </a:spcBef>
            <a:spcAft>
              <a:spcPct val="35000"/>
            </a:spcAft>
            <a:buNone/>
          </a:pPr>
          <a:endParaRPr lang="en-US" sz="2800" kern="1200"/>
        </a:p>
      </dsp:txBody>
      <dsp:txXfrm>
        <a:off x="6485912" y="0"/>
        <a:ext cx="1392171" cy="54864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6AF565-426D-D141-944D-D9E8925FF9A9}">
      <dsp:nvSpPr>
        <dsp:cNvPr id="0" name=""/>
        <dsp:cNvSpPr/>
      </dsp:nvSpPr>
      <dsp:spPr>
        <a:xfrm>
          <a:off x="995" y="0"/>
          <a:ext cx="1940811" cy="548640"/>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74676" rIns="37338" bIns="74676" numCol="1" spcCol="1270" anchor="ctr" anchorCtr="0">
          <a:noAutofit/>
        </a:bodyPr>
        <a:lstStyle/>
        <a:p>
          <a:pPr marL="0" lvl="0" indent="0" algn="ctr" defTabSz="1244600">
            <a:lnSpc>
              <a:spcPct val="90000"/>
            </a:lnSpc>
            <a:spcBef>
              <a:spcPct val="0"/>
            </a:spcBef>
            <a:spcAft>
              <a:spcPct val="35000"/>
            </a:spcAft>
            <a:buNone/>
          </a:pPr>
          <a:endParaRPr lang="en-US" sz="2800" kern="1200"/>
        </a:p>
      </dsp:txBody>
      <dsp:txXfrm>
        <a:off x="995" y="0"/>
        <a:ext cx="1803651" cy="548640"/>
      </dsp:txXfrm>
    </dsp:sp>
    <dsp:sp modelId="{51D07030-2F2D-C94E-9BA4-61685E2A5417}">
      <dsp:nvSpPr>
        <dsp:cNvPr id="0" name=""/>
        <dsp:cNvSpPr/>
      </dsp:nvSpPr>
      <dsp:spPr>
        <a:xfrm>
          <a:off x="1553644" y="0"/>
          <a:ext cx="1940811" cy="548640"/>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2014" tIns="74676" rIns="37338" bIns="74676" numCol="1" spcCol="1270" anchor="ctr" anchorCtr="0">
          <a:noAutofit/>
        </a:bodyPr>
        <a:lstStyle/>
        <a:p>
          <a:pPr marL="0" lvl="0" indent="0" algn="ctr" defTabSz="1244600">
            <a:lnSpc>
              <a:spcPct val="90000"/>
            </a:lnSpc>
            <a:spcBef>
              <a:spcPct val="0"/>
            </a:spcBef>
            <a:spcAft>
              <a:spcPct val="35000"/>
            </a:spcAft>
            <a:buNone/>
          </a:pPr>
          <a:endParaRPr lang="en-US" sz="2800" kern="1200"/>
        </a:p>
      </dsp:txBody>
      <dsp:txXfrm>
        <a:off x="1827964" y="0"/>
        <a:ext cx="1392171" cy="548640"/>
      </dsp:txXfrm>
    </dsp:sp>
    <dsp:sp modelId="{210B666C-AF8B-3447-9414-D675E0CB368E}">
      <dsp:nvSpPr>
        <dsp:cNvPr id="0" name=""/>
        <dsp:cNvSpPr/>
      </dsp:nvSpPr>
      <dsp:spPr>
        <a:xfrm>
          <a:off x="3106294" y="0"/>
          <a:ext cx="1940811" cy="548640"/>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2014" tIns="74676" rIns="37338" bIns="74676" numCol="1" spcCol="1270" anchor="ctr" anchorCtr="0">
          <a:noAutofit/>
        </a:bodyPr>
        <a:lstStyle/>
        <a:p>
          <a:pPr marL="0" lvl="0" indent="0" algn="ctr" defTabSz="1244600">
            <a:lnSpc>
              <a:spcPct val="90000"/>
            </a:lnSpc>
            <a:spcBef>
              <a:spcPct val="0"/>
            </a:spcBef>
            <a:spcAft>
              <a:spcPct val="35000"/>
            </a:spcAft>
            <a:buNone/>
          </a:pPr>
          <a:endParaRPr lang="en-US" sz="2800" kern="1200"/>
        </a:p>
      </dsp:txBody>
      <dsp:txXfrm>
        <a:off x="3380614" y="0"/>
        <a:ext cx="1392171" cy="548640"/>
      </dsp:txXfrm>
    </dsp:sp>
    <dsp:sp modelId="{F1605556-30F2-0740-90DB-F55C6B72A0BD}">
      <dsp:nvSpPr>
        <dsp:cNvPr id="0" name=""/>
        <dsp:cNvSpPr/>
      </dsp:nvSpPr>
      <dsp:spPr>
        <a:xfrm>
          <a:off x="4658943" y="0"/>
          <a:ext cx="1940811" cy="548640"/>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2014" tIns="74676" rIns="37338" bIns="74676" numCol="1" spcCol="1270" anchor="ctr" anchorCtr="0">
          <a:noAutofit/>
        </a:bodyPr>
        <a:lstStyle/>
        <a:p>
          <a:pPr marL="0" lvl="0" indent="0" algn="ctr" defTabSz="1244600">
            <a:lnSpc>
              <a:spcPct val="90000"/>
            </a:lnSpc>
            <a:spcBef>
              <a:spcPct val="0"/>
            </a:spcBef>
            <a:spcAft>
              <a:spcPct val="35000"/>
            </a:spcAft>
            <a:buNone/>
          </a:pPr>
          <a:endParaRPr lang="en-US" sz="2800" kern="1200"/>
        </a:p>
      </dsp:txBody>
      <dsp:txXfrm>
        <a:off x="4933263" y="0"/>
        <a:ext cx="1392171" cy="548640"/>
      </dsp:txXfrm>
    </dsp:sp>
    <dsp:sp modelId="{C2F1B3E5-99BD-AC4C-B2F3-82BCBFAB4DCA}">
      <dsp:nvSpPr>
        <dsp:cNvPr id="0" name=""/>
        <dsp:cNvSpPr/>
      </dsp:nvSpPr>
      <dsp:spPr>
        <a:xfrm>
          <a:off x="6211592" y="0"/>
          <a:ext cx="1940811" cy="548640"/>
        </a:xfrm>
        <a:prstGeom prst="chevron">
          <a:avLst/>
        </a:prstGeom>
        <a:solidFill>
          <a:schemeClr val="accent3">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2014" tIns="74676" rIns="37338" bIns="74676" numCol="1" spcCol="1270" anchor="ctr" anchorCtr="0">
          <a:noAutofit/>
        </a:bodyPr>
        <a:lstStyle/>
        <a:p>
          <a:pPr marL="0" lvl="0" indent="0" algn="ctr" defTabSz="1244600">
            <a:lnSpc>
              <a:spcPct val="90000"/>
            </a:lnSpc>
            <a:spcBef>
              <a:spcPct val="0"/>
            </a:spcBef>
            <a:spcAft>
              <a:spcPct val="35000"/>
            </a:spcAft>
            <a:buNone/>
          </a:pPr>
          <a:endParaRPr lang="en-US" sz="2800" kern="1200"/>
        </a:p>
      </dsp:txBody>
      <dsp:txXfrm>
        <a:off x="6485912" y="0"/>
        <a:ext cx="1392171" cy="548640"/>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009900" cy="461963"/>
          </a:xfrm>
          <a:prstGeom prst="rect">
            <a:avLst/>
          </a:prstGeom>
          <a:noFill/>
          <a:ln w="9525">
            <a:noFill/>
            <a:miter lim="800000"/>
            <a:headEnd/>
            <a:tailEnd/>
          </a:ln>
        </p:spPr>
        <p:txBody>
          <a:bodyPr vert="horz" wrap="square" lIns="92361" tIns="46178" rIns="92361" bIns="46178" numCol="1" anchor="t" anchorCtr="0" compatLnSpc="1">
            <a:prstTxWarp prst="textNoShape">
              <a:avLst/>
            </a:prstTxWarp>
          </a:bodyPr>
          <a:lstStyle>
            <a:lvl1pPr defTabSz="924608">
              <a:lnSpc>
                <a:spcPct val="100000"/>
              </a:lnSpc>
              <a:spcBef>
                <a:spcPct val="0"/>
              </a:spcBef>
              <a:buClr>
                <a:schemeClr val="hlink"/>
              </a:buClr>
              <a:buSzTx/>
              <a:buFontTx/>
              <a:buBlip>
                <a:blip r:embed="rId2"/>
              </a:buBlip>
              <a:defRPr sz="1200">
                <a:solidFill>
                  <a:schemeClr val="tx1"/>
                </a:solidFill>
                <a:cs typeface="+mn-cs"/>
              </a:defRPr>
            </a:lvl1pPr>
          </a:lstStyle>
          <a:p>
            <a:pPr>
              <a:defRPr/>
            </a:pPr>
            <a:endParaRPr lang="en-US"/>
          </a:p>
        </p:txBody>
      </p:sp>
      <p:sp>
        <p:nvSpPr>
          <p:cNvPr id="3076" name="Rectangle 4"/>
          <p:cNvSpPr>
            <a:spLocks noGrp="1" noChangeArrowheads="1"/>
          </p:cNvSpPr>
          <p:nvPr>
            <p:ph type="ftr" sz="quarter" idx="2"/>
          </p:nvPr>
        </p:nvSpPr>
        <p:spPr bwMode="auto">
          <a:xfrm>
            <a:off x="0" y="8774113"/>
            <a:ext cx="3009900" cy="461962"/>
          </a:xfrm>
          <a:prstGeom prst="rect">
            <a:avLst/>
          </a:prstGeom>
          <a:noFill/>
          <a:ln w="9525">
            <a:noFill/>
            <a:miter lim="800000"/>
            <a:headEnd/>
            <a:tailEnd/>
          </a:ln>
        </p:spPr>
        <p:txBody>
          <a:bodyPr vert="horz" wrap="square" lIns="92361" tIns="46178" rIns="92361" bIns="46178" numCol="1" anchor="b" anchorCtr="0" compatLnSpc="1">
            <a:prstTxWarp prst="textNoShape">
              <a:avLst/>
            </a:prstTxWarp>
          </a:bodyPr>
          <a:lstStyle>
            <a:lvl1pPr defTabSz="924608">
              <a:lnSpc>
                <a:spcPct val="100000"/>
              </a:lnSpc>
              <a:spcBef>
                <a:spcPct val="0"/>
              </a:spcBef>
              <a:buClr>
                <a:schemeClr val="hlink"/>
              </a:buClr>
              <a:buSzTx/>
              <a:buFontTx/>
              <a:buBlip>
                <a:blip r:embed="rId2"/>
              </a:buBlip>
              <a:defRPr sz="1200">
                <a:solidFill>
                  <a:schemeClr val="tx1"/>
                </a:solidFill>
                <a:cs typeface="+mn-cs"/>
              </a:defRPr>
            </a:lvl1pPr>
          </a:lstStyle>
          <a:p>
            <a:pPr>
              <a:defRPr/>
            </a:pPr>
            <a:endParaRPr lang="en-US"/>
          </a:p>
        </p:txBody>
      </p:sp>
    </p:spTree>
    <p:extLst>
      <p:ext uri="{BB962C8B-B14F-4D97-AF65-F5344CB8AC3E}">
        <p14:creationId xmlns:p14="http://schemas.microsoft.com/office/powerpoint/2010/main" val="883834817"/>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6563" cy="460375"/>
          </a:xfrm>
          <a:prstGeom prst="rect">
            <a:avLst/>
          </a:prstGeom>
          <a:noFill/>
          <a:ln w="9525">
            <a:noFill/>
            <a:miter lim="800000"/>
            <a:headEnd/>
            <a:tailEnd/>
          </a:ln>
        </p:spPr>
        <p:txBody>
          <a:bodyPr vert="horz" wrap="square" lIns="91424" tIns="45713" rIns="91424" bIns="45713" numCol="1" anchor="t" anchorCtr="0" compatLnSpc="1">
            <a:prstTxWarp prst="textNoShape">
              <a:avLst/>
            </a:prstTxWarp>
          </a:bodyPr>
          <a:lstStyle>
            <a:lvl1pPr defTabSz="915499">
              <a:lnSpc>
                <a:spcPct val="100000"/>
              </a:lnSpc>
              <a:spcBef>
                <a:spcPct val="0"/>
              </a:spcBef>
              <a:buClr>
                <a:schemeClr val="hlink"/>
              </a:buClr>
              <a:buSzTx/>
              <a:buFontTx/>
              <a:buBlip>
                <a:blip r:embed="rId2"/>
              </a:buBlip>
              <a:defRPr sz="1200">
                <a:solidFill>
                  <a:schemeClr val="tx1"/>
                </a:solidFill>
                <a:cs typeface="+mn-cs"/>
              </a:defRPr>
            </a:lvl1pPr>
          </a:lstStyle>
          <a:p>
            <a:pPr>
              <a:defRPr/>
            </a:pPr>
            <a:endParaRPr lang="en-US"/>
          </a:p>
        </p:txBody>
      </p:sp>
      <p:sp>
        <p:nvSpPr>
          <p:cNvPr id="4099" name="Rectangle 3"/>
          <p:cNvSpPr>
            <a:spLocks noGrp="1" noChangeArrowheads="1"/>
          </p:cNvSpPr>
          <p:nvPr>
            <p:ph type="dt" idx="1"/>
          </p:nvPr>
        </p:nvSpPr>
        <p:spPr bwMode="auto">
          <a:xfrm>
            <a:off x="3973513" y="0"/>
            <a:ext cx="2976562" cy="460375"/>
          </a:xfrm>
          <a:prstGeom prst="rect">
            <a:avLst/>
          </a:prstGeom>
          <a:noFill/>
          <a:ln w="9525">
            <a:noFill/>
            <a:miter lim="800000"/>
            <a:headEnd/>
            <a:tailEnd/>
          </a:ln>
        </p:spPr>
        <p:txBody>
          <a:bodyPr vert="horz" wrap="square" lIns="91424" tIns="45713" rIns="91424" bIns="45713" numCol="1" anchor="t" anchorCtr="0" compatLnSpc="1">
            <a:prstTxWarp prst="textNoShape">
              <a:avLst/>
            </a:prstTxWarp>
          </a:bodyPr>
          <a:lstStyle>
            <a:lvl1pPr algn="r" defTabSz="915499">
              <a:lnSpc>
                <a:spcPct val="100000"/>
              </a:lnSpc>
              <a:spcBef>
                <a:spcPct val="0"/>
              </a:spcBef>
              <a:buClr>
                <a:schemeClr val="hlink"/>
              </a:buClr>
              <a:buSzTx/>
              <a:buFontTx/>
              <a:buBlip>
                <a:blip r:embed="rId2"/>
              </a:buBlip>
              <a:defRPr sz="1200">
                <a:solidFill>
                  <a:schemeClr val="tx1"/>
                </a:solidFill>
                <a:cs typeface="+mn-cs"/>
              </a:defRPr>
            </a:lvl1pPr>
          </a:lstStyle>
          <a:p>
            <a:pPr>
              <a:defRPr/>
            </a:pPr>
            <a:fld id="{3B91FD8D-4D2A-4BBA-942A-242088B2B2D0}" type="datetimeFigureOut">
              <a:rPr lang="en-US"/>
              <a:pPr>
                <a:defRPr/>
              </a:pPr>
              <a:t>8/15/25</a:t>
            </a:fld>
            <a:endParaRPr lang="en-US"/>
          </a:p>
        </p:txBody>
      </p:sp>
      <p:sp>
        <p:nvSpPr>
          <p:cNvPr id="109572" name="Rectangle 4"/>
          <p:cNvSpPr>
            <a:spLocks noGrp="1" noRot="1" noChangeAspect="1" noChangeArrowheads="1" noTextEdit="1"/>
          </p:cNvSpPr>
          <p:nvPr>
            <p:ph type="sldImg" idx="2"/>
          </p:nvPr>
        </p:nvSpPr>
        <p:spPr bwMode="auto">
          <a:xfrm>
            <a:off x="1143000" y="685800"/>
            <a:ext cx="4668838" cy="3503613"/>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915988" y="4421188"/>
            <a:ext cx="5118100" cy="4113212"/>
          </a:xfrm>
          <a:prstGeom prst="rect">
            <a:avLst/>
          </a:prstGeom>
          <a:noFill/>
          <a:ln w="9525">
            <a:noFill/>
            <a:miter lim="800000"/>
            <a:headEnd/>
            <a:tailEnd/>
          </a:ln>
        </p:spPr>
        <p:txBody>
          <a:bodyPr vert="horz" wrap="square" lIns="91424" tIns="45713" rIns="91424" bIns="45713"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767763"/>
            <a:ext cx="2976563" cy="455612"/>
          </a:xfrm>
          <a:prstGeom prst="rect">
            <a:avLst/>
          </a:prstGeom>
          <a:noFill/>
          <a:ln w="9525">
            <a:noFill/>
            <a:miter lim="800000"/>
            <a:headEnd/>
            <a:tailEnd/>
          </a:ln>
        </p:spPr>
        <p:txBody>
          <a:bodyPr vert="horz" wrap="square" lIns="91424" tIns="45713" rIns="91424" bIns="45713" numCol="1" anchor="b" anchorCtr="0" compatLnSpc="1">
            <a:prstTxWarp prst="textNoShape">
              <a:avLst/>
            </a:prstTxWarp>
          </a:bodyPr>
          <a:lstStyle>
            <a:lvl1pPr defTabSz="915499">
              <a:lnSpc>
                <a:spcPct val="100000"/>
              </a:lnSpc>
              <a:spcBef>
                <a:spcPct val="0"/>
              </a:spcBef>
              <a:buClr>
                <a:schemeClr val="hlink"/>
              </a:buClr>
              <a:buSzTx/>
              <a:buFontTx/>
              <a:buBlip>
                <a:blip r:embed="rId2"/>
              </a:buBlip>
              <a:defRPr sz="1200">
                <a:solidFill>
                  <a:schemeClr val="tx1"/>
                </a:solidFill>
                <a:cs typeface="+mn-cs"/>
              </a:defRPr>
            </a:lvl1pPr>
          </a:lstStyle>
          <a:p>
            <a:pPr>
              <a:defRPr/>
            </a:pPr>
            <a:endParaRPr lang="en-US"/>
          </a:p>
        </p:txBody>
      </p:sp>
      <p:sp>
        <p:nvSpPr>
          <p:cNvPr id="4103" name="Rectangle 7"/>
          <p:cNvSpPr>
            <a:spLocks noGrp="1" noChangeArrowheads="1"/>
          </p:cNvSpPr>
          <p:nvPr>
            <p:ph type="sldNum" sz="quarter" idx="5"/>
          </p:nvPr>
        </p:nvSpPr>
        <p:spPr bwMode="auto">
          <a:xfrm>
            <a:off x="3973513" y="8767763"/>
            <a:ext cx="2976562" cy="455612"/>
          </a:xfrm>
          <a:prstGeom prst="rect">
            <a:avLst/>
          </a:prstGeom>
          <a:noFill/>
          <a:ln w="9525">
            <a:noFill/>
            <a:miter lim="800000"/>
            <a:headEnd/>
            <a:tailEnd/>
          </a:ln>
        </p:spPr>
        <p:txBody>
          <a:bodyPr vert="horz" wrap="square" lIns="91424" tIns="45713" rIns="91424" bIns="45713" numCol="1" anchor="b" anchorCtr="0" compatLnSpc="1">
            <a:prstTxWarp prst="textNoShape">
              <a:avLst/>
            </a:prstTxWarp>
          </a:bodyPr>
          <a:lstStyle>
            <a:lvl1pPr algn="r" defTabSz="915499">
              <a:lnSpc>
                <a:spcPct val="100000"/>
              </a:lnSpc>
              <a:spcBef>
                <a:spcPct val="0"/>
              </a:spcBef>
              <a:buClr>
                <a:schemeClr val="hlink"/>
              </a:buClr>
              <a:buSzTx/>
              <a:buFontTx/>
              <a:buBlip>
                <a:blip r:embed="rId2"/>
              </a:buBlip>
              <a:defRPr sz="1200">
                <a:solidFill>
                  <a:schemeClr val="tx1"/>
                </a:solidFill>
                <a:cs typeface="+mn-cs"/>
              </a:defRPr>
            </a:lvl1pPr>
          </a:lstStyle>
          <a:p>
            <a:pPr>
              <a:defRPr/>
            </a:pPr>
            <a:fld id="{1DD40C72-4B05-4633-A68E-481F9DCD574A}" type="slidenum">
              <a:rPr lang="en-US"/>
              <a:pPr>
                <a:defRPr/>
              </a:pPr>
              <a:t>‹#›</a:t>
            </a:fld>
            <a:endParaRPr lang="en-US"/>
          </a:p>
        </p:txBody>
      </p:sp>
    </p:spTree>
    <p:extLst>
      <p:ext uri="{BB962C8B-B14F-4D97-AF65-F5344CB8AC3E}">
        <p14:creationId xmlns:p14="http://schemas.microsoft.com/office/powerpoint/2010/main" val="955235889"/>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DD40C72-4B05-4633-A68E-481F9DCD574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300856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1413" y="685800"/>
            <a:ext cx="4672012" cy="3503613"/>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DD40C72-4B05-4633-A68E-481F9DCD574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810711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1DD40C72-4B05-4633-A68E-481F9DCD574A}" type="slidenum">
              <a:rPr lang="en-US" smtClean="0"/>
              <a:pPr>
                <a:defRPr/>
              </a:pPr>
              <a:t>39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1413" y="685800"/>
            <a:ext cx="4672012" cy="3503613"/>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5499" rtl="0" eaLnBrk="1" fontAlgn="base" latinLnBrk="0" hangingPunct="1">
              <a:lnSpc>
                <a:spcPct val="100000"/>
              </a:lnSpc>
              <a:spcBef>
                <a:spcPct val="0"/>
              </a:spcBef>
              <a:spcAft>
                <a:spcPct val="0"/>
              </a:spcAft>
              <a:buClr>
                <a:srgbClr val="CCCCFF"/>
              </a:buClr>
              <a:buSzTx/>
              <a:buFontTx/>
              <a:buBlip>
                <a:blip r:embed="rId3"/>
              </a:buBlip>
              <a:tabLst/>
              <a:defRPr/>
            </a:pPr>
            <a:fld id="{1DD40C72-4B05-4633-A68E-481F9DCD574A}" type="slidenum">
              <a:rPr kumimoji="0" lang="en-US" sz="1200" b="0" i="0" u="none" strike="noStrike" kern="1200" cap="none" spc="0" normalizeH="0" baseline="0" noProof="0" smtClean="0">
                <a:ln>
                  <a:noFill/>
                </a:ln>
                <a:solidFill>
                  <a:srgbClr val="000000"/>
                </a:solidFill>
                <a:effectLst/>
                <a:uLnTx/>
                <a:uFillTx/>
                <a:latin typeface="Tahoma" pitchFamily="34" charset="0"/>
                <a:ea typeface="+mn-ea"/>
                <a:cs typeface="+mn-cs"/>
              </a:rPr>
              <a:pPr marL="0" marR="0" lvl="0" indent="0" algn="r" defTabSz="915499" rtl="0" eaLnBrk="1" fontAlgn="base" latinLnBrk="0" hangingPunct="1">
                <a:lnSpc>
                  <a:spcPct val="100000"/>
                </a:lnSpc>
                <a:spcBef>
                  <a:spcPct val="0"/>
                </a:spcBef>
                <a:spcAft>
                  <a:spcPct val="0"/>
                </a:spcAft>
                <a:buClr>
                  <a:srgbClr val="CCCCFF"/>
                </a:buClr>
                <a:buSzTx/>
                <a:buFontTx/>
                <a:buBlip>
                  <a:blip r:embed="rId3"/>
                </a:buBlip>
                <a:tabLst/>
                <a:defRPr/>
              </a:pPr>
              <a:t>3</a:t>
            </a:fld>
            <a:endParaRPr kumimoji="0" lang="en-US" sz="1200" b="0" i="0" u="none" strike="noStrike" kern="1200" cap="none" spc="0" normalizeH="0" baseline="0" noProof="0" dirty="0">
              <a:ln>
                <a:noFill/>
              </a:ln>
              <a:solidFill>
                <a:srgbClr val="000000"/>
              </a:solidFill>
              <a:effectLst/>
              <a:uLnTx/>
              <a:uFillTx/>
              <a:latin typeface="Tahoma" pitchFamily="34" charset="0"/>
              <a:ea typeface="+mn-ea"/>
              <a:cs typeface="+mn-cs"/>
            </a:endParaRPr>
          </a:p>
        </p:txBody>
      </p:sp>
    </p:spTree>
    <p:extLst>
      <p:ext uri="{BB962C8B-B14F-4D97-AF65-F5344CB8AC3E}">
        <p14:creationId xmlns:p14="http://schemas.microsoft.com/office/powerpoint/2010/main" val="573645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DD40C72-4B05-4633-A68E-481F9DCD574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838656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DD40C72-4B05-4633-A68E-481F9DCD574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626328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DD40C72-4B05-4633-A68E-481F9DCD574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395112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1413" y="685800"/>
            <a:ext cx="4672012" cy="3503613"/>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DD40C72-4B05-4633-A68E-481F9DCD574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35745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1DD40C72-4B05-4633-A68E-481F9DCD574A}" type="slidenum">
              <a:rPr lang="en-US" smtClean="0"/>
              <a:pPr>
                <a:defRPr/>
              </a:pPr>
              <a:t>17</a:t>
            </a:fld>
            <a:endParaRPr lang="en-US"/>
          </a:p>
        </p:txBody>
      </p:sp>
    </p:spTree>
    <p:extLst>
      <p:ext uri="{BB962C8B-B14F-4D97-AF65-F5344CB8AC3E}">
        <p14:creationId xmlns:p14="http://schemas.microsoft.com/office/powerpoint/2010/main" val="10728950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1DD40C72-4B05-4633-A68E-481F9DCD574A}" type="slidenum">
              <a:rPr lang="en-US" smtClean="0"/>
              <a:pPr>
                <a:defRPr/>
              </a:pPr>
              <a:t>21</a:t>
            </a:fld>
            <a:endParaRPr lang="en-US"/>
          </a:p>
        </p:txBody>
      </p:sp>
    </p:spTree>
    <p:extLst>
      <p:ext uri="{BB962C8B-B14F-4D97-AF65-F5344CB8AC3E}">
        <p14:creationId xmlns:p14="http://schemas.microsoft.com/office/powerpoint/2010/main" val="2352666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Have split the original slide into this one and the next.  The previous slide was overly text heavy / cluttered.</a:t>
            </a:r>
          </a:p>
        </p:txBody>
      </p:sp>
      <p:sp>
        <p:nvSpPr>
          <p:cNvPr id="4" name="Slide Number Placeholder 3"/>
          <p:cNvSpPr>
            <a:spLocks noGrp="1"/>
          </p:cNvSpPr>
          <p:nvPr>
            <p:ph type="sldNum" sz="quarter" idx="5"/>
          </p:nvPr>
        </p:nvSpPr>
        <p:spPr/>
        <p:txBody>
          <a:bodyPr/>
          <a:lstStyle/>
          <a:p>
            <a:pPr>
              <a:defRPr/>
            </a:pPr>
            <a:fld id="{1DD40C72-4B05-4633-A68E-481F9DCD574A}" type="slidenum">
              <a:rPr lang="en-US" smtClean="0"/>
              <a:pPr>
                <a:defRPr/>
              </a:pPr>
              <a:t>22</a:t>
            </a:fld>
            <a:endParaRPr lang="en-US"/>
          </a:p>
        </p:txBody>
      </p:sp>
    </p:spTree>
    <p:extLst>
      <p:ext uri="{BB962C8B-B14F-4D97-AF65-F5344CB8AC3E}">
        <p14:creationId xmlns:p14="http://schemas.microsoft.com/office/powerpoint/2010/main" val="21451789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92100"/>
            <a:ext cx="2057400" cy="60007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92100"/>
            <a:ext cx="6019800" cy="60007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pic>
        <p:nvPicPr>
          <p:cNvPr id="5" name="Picture 4" descr="C:\Users\lkline\Desktop\BLP-Logo-Color-Small (7).jpg"/>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7772400" y="292100"/>
            <a:ext cx="914400" cy="317500"/>
          </a:xfrm>
          <a:prstGeom prst="rect">
            <a:avLst/>
          </a:prstGeom>
          <a:noFill/>
          <a:ln w="9525">
            <a:noFill/>
            <a:miter lim="800000"/>
            <a:headEnd/>
            <a:tailEnd/>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382000" cy="698500"/>
          </a:xfrm>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descr="C:\Users\lkline\Desktop\BLP-Logo-Color-Small (7).jpg"/>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8001000" y="152400"/>
            <a:ext cx="838200" cy="304800"/>
          </a:xfrm>
          <a:prstGeom prst="rect">
            <a:avLst/>
          </a:prstGeom>
          <a:noFill/>
          <a:ln w="9525">
            <a:noFill/>
            <a:miter lim="800000"/>
            <a:headEnd/>
            <a:tailEnd/>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3" name="Picture 6" descr="BLP_Logo_11 18 ai.tiff"/>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7010400" y="304800"/>
            <a:ext cx="1981200" cy="533400"/>
          </a:xfrm>
          <a:prstGeom prst="rect">
            <a:avLst/>
          </a:prstGeom>
          <a:noFill/>
          <a:ln w="9525">
            <a:noFill/>
            <a:miter lim="800000"/>
            <a:headEnd/>
            <a:tailEnd/>
          </a:ln>
        </p:spPr>
      </p:pic>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Slide Number Placeholder 5"/>
          <p:cNvSpPr>
            <a:spLocks noGrp="1"/>
          </p:cNvSpPr>
          <p:nvPr>
            <p:ph type="sldNum" sz="quarter" idx="12"/>
          </p:nvPr>
        </p:nvSpPr>
        <p:spPr/>
        <p:txBody>
          <a:bodyPr/>
          <a:lstStyle/>
          <a:p>
            <a:pPr>
              <a:defRPr/>
            </a:pPr>
            <a:fld id="{BD1876CF-EAAE-5841-AA56-1CC81BC17108}" type="slidenum">
              <a:rPr lang="en-US" smtClean="0"/>
              <a:pPr>
                <a:defRPr/>
              </a:pPr>
              <a:t>‹#›</a:t>
            </a:fld>
            <a:endParaRPr lang="en-US"/>
          </a:p>
        </p:txBody>
      </p:sp>
      <p:pic>
        <p:nvPicPr>
          <p:cNvPr id="5" name="Picture 4">
            <a:extLst>
              <a:ext uri="{FF2B5EF4-FFF2-40B4-BE49-F238E27FC236}">
                <a16:creationId xmlns:a16="http://schemas.microsoft.com/office/drawing/2014/main" id="{872F46F0-BBF6-0442-BDCC-4950FF8C241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2060" y="6406363"/>
            <a:ext cx="1193180" cy="451637"/>
          </a:xfrm>
          <a:prstGeom prst="rect">
            <a:avLst/>
          </a:prstGeom>
        </p:spPr>
      </p:pic>
    </p:spTree>
    <p:extLst>
      <p:ext uri="{BB962C8B-B14F-4D97-AF65-F5344CB8AC3E}">
        <p14:creationId xmlns:p14="http://schemas.microsoft.com/office/powerpoint/2010/main" val="24654947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CD90EA3-FC5C-B84B-865D-715F04F96F6F}"/>
              </a:ext>
            </a:extLst>
          </p:cNvPr>
          <p:cNvSpPr/>
          <p:nvPr userDrawn="1"/>
        </p:nvSpPr>
        <p:spPr>
          <a:xfrm>
            <a:off x="0" y="3989"/>
            <a:ext cx="9144000" cy="9661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28650" y="220162"/>
            <a:ext cx="7886700" cy="593877"/>
          </a:xfrm>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a:xfrm>
            <a:off x="8609438" y="6400955"/>
            <a:ext cx="475321" cy="365125"/>
          </a:xfrm>
        </p:spPr>
        <p:txBody>
          <a:bodyPr/>
          <a:lstStyle>
            <a:lvl1pPr>
              <a:defRPr>
                <a:solidFill>
                  <a:schemeClr val="tx1"/>
                </a:solidFill>
              </a:defRPr>
            </a:lvl1pPr>
          </a:lstStyle>
          <a:p>
            <a:pPr>
              <a:defRPr/>
            </a:pPr>
            <a:fld id="{E7C5E6FA-8574-A643-96EE-7101F12556FD}" type="slidenum">
              <a:rPr lang="en-US" smtClean="0"/>
              <a:pPr>
                <a:defRPr/>
              </a:pPr>
              <a:t>‹#›</a:t>
            </a:fld>
            <a:endParaRPr lang="en-US"/>
          </a:p>
        </p:txBody>
      </p:sp>
      <p:pic>
        <p:nvPicPr>
          <p:cNvPr id="9" name="Picture 8">
            <a:extLst>
              <a:ext uri="{FF2B5EF4-FFF2-40B4-BE49-F238E27FC236}">
                <a16:creationId xmlns:a16="http://schemas.microsoft.com/office/drawing/2014/main" id="{35D14EF9-D1FC-8441-8759-6C8FD0CFB37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2060" y="6406363"/>
            <a:ext cx="1193180" cy="451637"/>
          </a:xfrm>
          <a:prstGeom prst="rect">
            <a:avLst/>
          </a:prstGeom>
        </p:spPr>
      </p:pic>
      <p:sp>
        <p:nvSpPr>
          <p:cNvPr id="8" name="Line 8">
            <a:extLst>
              <a:ext uri="{FF2B5EF4-FFF2-40B4-BE49-F238E27FC236}">
                <a16:creationId xmlns:a16="http://schemas.microsoft.com/office/drawing/2014/main" id="{009FAE57-1E4E-EF45-91AD-9B0C30FE02FE}"/>
              </a:ext>
            </a:extLst>
          </p:cNvPr>
          <p:cNvSpPr>
            <a:spLocks noChangeShapeType="1"/>
          </p:cNvSpPr>
          <p:nvPr userDrawn="1"/>
        </p:nvSpPr>
        <p:spPr bwMode="auto">
          <a:xfrm>
            <a:off x="0" y="6222078"/>
            <a:ext cx="9144000" cy="0"/>
          </a:xfrm>
          <a:prstGeom prst="line">
            <a:avLst/>
          </a:prstGeom>
          <a:noFill/>
          <a:ln w="25400">
            <a:solidFill>
              <a:srgbClr val="60B2D6"/>
            </a:solidFill>
            <a:round/>
            <a:headEnd/>
            <a:tailEnd/>
          </a:ln>
        </p:spPr>
        <p:txBody>
          <a:bodyPr/>
          <a:lstStyle/>
          <a:p>
            <a:pPr defTabSz="914400" fontAlgn="base">
              <a:lnSpc>
                <a:spcPct val="80000"/>
              </a:lnSpc>
              <a:spcBef>
                <a:spcPct val="20000"/>
              </a:spcBef>
              <a:spcAft>
                <a:spcPct val="0"/>
              </a:spcAft>
              <a:buClr>
                <a:srgbClr val="0000FF"/>
              </a:buClr>
              <a:buSzPct val="120000"/>
              <a:defRPr/>
            </a:pPr>
            <a:endParaRPr lang="en-US" sz="2800">
              <a:solidFill>
                <a:srgbClr val="000000"/>
              </a:solidFill>
              <a:latin typeface="Tahoma"/>
              <a:cs typeface="Arial" charset="0"/>
            </a:endParaRPr>
          </a:p>
        </p:txBody>
      </p:sp>
    </p:spTree>
    <p:extLst>
      <p:ext uri="{BB962C8B-B14F-4D97-AF65-F5344CB8AC3E}">
        <p14:creationId xmlns:p14="http://schemas.microsoft.com/office/powerpoint/2010/main" val="299918233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D6AFCDC-C3E5-8B45-A302-D4B84489FE57}"/>
              </a:ext>
            </a:extLst>
          </p:cNvPr>
          <p:cNvSpPr/>
          <p:nvPr userDrawn="1"/>
        </p:nvSpPr>
        <p:spPr>
          <a:xfrm>
            <a:off x="0" y="3989"/>
            <a:ext cx="9144000" cy="9661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28650" y="231314"/>
            <a:ext cx="7886700" cy="560423"/>
          </a:xfrm>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16770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16770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lide Number Placeholder 5">
            <a:extLst>
              <a:ext uri="{FF2B5EF4-FFF2-40B4-BE49-F238E27FC236}">
                <a16:creationId xmlns:a16="http://schemas.microsoft.com/office/drawing/2014/main" id="{8D62C4B7-7FCD-A94F-814B-8B90E6F9B2F1}"/>
              </a:ext>
            </a:extLst>
          </p:cNvPr>
          <p:cNvSpPr txBox="1">
            <a:spLocks/>
          </p:cNvSpPr>
          <p:nvPr userDrawn="1"/>
        </p:nvSpPr>
        <p:spPr>
          <a:xfrm>
            <a:off x="8609438" y="6400955"/>
            <a:ext cx="475321"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fld id="{E7C5E6FA-8574-A643-96EE-7101F12556FD}" type="slidenum">
              <a:rPr lang="en-US" smtClean="0">
                <a:solidFill>
                  <a:schemeClr val="tx1"/>
                </a:solidFill>
              </a:rPr>
              <a:pPr>
                <a:defRPr/>
              </a:pPr>
              <a:t>‹#›</a:t>
            </a:fld>
            <a:endParaRPr lang="en-US">
              <a:solidFill>
                <a:schemeClr val="tx1"/>
              </a:solidFill>
            </a:endParaRPr>
          </a:p>
        </p:txBody>
      </p:sp>
      <p:pic>
        <p:nvPicPr>
          <p:cNvPr id="11" name="Picture 10">
            <a:extLst>
              <a:ext uri="{FF2B5EF4-FFF2-40B4-BE49-F238E27FC236}">
                <a16:creationId xmlns:a16="http://schemas.microsoft.com/office/drawing/2014/main" id="{BE4F4B5F-AADA-E144-9030-90CA2359E27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2060" y="6406363"/>
            <a:ext cx="1193180" cy="451637"/>
          </a:xfrm>
          <a:prstGeom prst="rect">
            <a:avLst/>
          </a:prstGeom>
        </p:spPr>
      </p:pic>
      <p:sp>
        <p:nvSpPr>
          <p:cNvPr id="9" name="Line 8">
            <a:extLst>
              <a:ext uri="{FF2B5EF4-FFF2-40B4-BE49-F238E27FC236}">
                <a16:creationId xmlns:a16="http://schemas.microsoft.com/office/drawing/2014/main" id="{9518F1F3-EEF3-2747-8285-606CB862C6F5}"/>
              </a:ext>
            </a:extLst>
          </p:cNvPr>
          <p:cNvSpPr>
            <a:spLocks noChangeShapeType="1"/>
          </p:cNvSpPr>
          <p:nvPr userDrawn="1"/>
        </p:nvSpPr>
        <p:spPr bwMode="auto">
          <a:xfrm>
            <a:off x="0" y="6222078"/>
            <a:ext cx="9144000" cy="0"/>
          </a:xfrm>
          <a:prstGeom prst="line">
            <a:avLst/>
          </a:prstGeom>
          <a:noFill/>
          <a:ln w="25400">
            <a:solidFill>
              <a:srgbClr val="60B2D6"/>
            </a:solidFill>
            <a:round/>
            <a:headEnd/>
            <a:tailEnd/>
          </a:ln>
        </p:spPr>
        <p:txBody>
          <a:bodyPr/>
          <a:lstStyle/>
          <a:p>
            <a:pPr defTabSz="914400" fontAlgn="base">
              <a:lnSpc>
                <a:spcPct val="80000"/>
              </a:lnSpc>
              <a:spcBef>
                <a:spcPct val="20000"/>
              </a:spcBef>
              <a:spcAft>
                <a:spcPct val="0"/>
              </a:spcAft>
              <a:buClr>
                <a:srgbClr val="0000FF"/>
              </a:buClr>
              <a:buSzPct val="120000"/>
              <a:defRPr/>
            </a:pPr>
            <a:endParaRPr lang="en-US" sz="2800">
              <a:solidFill>
                <a:srgbClr val="000000"/>
              </a:solidFill>
              <a:latin typeface="Tahoma"/>
              <a:cs typeface="Arial" charset="0"/>
            </a:endParaRPr>
          </a:p>
        </p:txBody>
      </p:sp>
    </p:spTree>
    <p:extLst>
      <p:ext uri="{BB962C8B-B14F-4D97-AF65-F5344CB8AC3E}">
        <p14:creationId xmlns:p14="http://schemas.microsoft.com/office/powerpoint/2010/main" val="30895836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458200" cy="698500"/>
          </a:xfrm>
        </p:spPr>
        <p:txBody>
          <a:bodyPr/>
          <a:lstStyle/>
          <a:p>
            <a:r>
              <a:rPr lang="en-US"/>
              <a:t>Click to edit Master title style</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EF71378-9EC5-F04A-9F1D-C62CDFAAFB86}"/>
              </a:ext>
            </a:extLst>
          </p:cNvPr>
          <p:cNvSpPr/>
          <p:nvPr userDrawn="1"/>
        </p:nvSpPr>
        <p:spPr>
          <a:xfrm>
            <a:off x="0" y="3989"/>
            <a:ext cx="9144000" cy="9661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Click to edit Master title style</a:t>
            </a:r>
            <a:endParaRPr lang="en-US" dirty="0"/>
          </a:p>
        </p:txBody>
      </p:sp>
      <p:pic>
        <p:nvPicPr>
          <p:cNvPr id="9" name="Picture 8">
            <a:extLst>
              <a:ext uri="{FF2B5EF4-FFF2-40B4-BE49-F238E27FC236}">
                <a16:creationId xmlns:a16="http://schemas.microsoft.com/office/drawing/2014/main" id="{A4CC4875-BF81-924B-A406-EF67419466D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2060" y="6406363"/>
            <a:ext cx="1193180" cy="451637"/>
          </a:xfrm>
          <a:prstGeom prst="rect">
            <a:avLst/>
          </a:prstGeom>
        </p:spPr>
      </p:pic>
      <p:sp>
        <p:nvSpPr>
          <p:cNvPr id="5" name="Line 8">
            <a:extLst>
              <a:ext uri="{FF2B5EF4-FFF2-40B4-BE49-F238E27FC236}">
                <a16:creationId xmlns:a16="http://schemas.microsoft.com/office/drawing/2014/main" id="{16A4348C-6886-0E4B-A556-EEE127FCDBBA}"/>
              </a:ext>
            </a:extLst>
          </p:cNvPr>
          <p:cNvSpPr>
            <a:spLocks noChangeShapeType="1"/>
          </p:cNvSpPr>
          <p:nvPr userDrawn="1"/>
        </p:nvSpPr>
        <p:spPr bwMode="auto">
          <a:xfrm>
            <a:off x="0" y="6222078"/>
            <a:ext cx="9144000" cy="0"/>
          </a:xfrm>
          <a:prstGeom prst="line">
            <a:avLst/>
          </a:prstGeom>
          <a:noFill/>
          <a:ln w="25400">
            <a:solidFill>
              <a:srgbClr val="60B2D6"/>
            </a:solidFill>
            <a:round/>
            <a:headEnd/>
            <a:tailEnd/>
          </a:ln>
        </p:spPr>
        <p:txBody>
          <a:bodyPr/>
          <a:lstStyle/>
          <a:p>
            <a:pPr defTabSz="914400" fontAlgn="base">
              <a:lnSpc>
                <a:spcPct val="80000"/>
              </a:lnSpc>
              <a:spcBef>
                <a:spcPct val="20000"/>
              </a:spcBef>
              <a:spcAft>
                <a:spcPct val="0"/>
              </a:spcAft>
              <a:buClr>
                <a:srgbClr val="0000FF"/>
              </a:buClr>
              <a:buSzPct val="120000"/>
              <a:defRPr/>
            </a:pPr>
            <a:endParaRPr lang="en-US" sz="2800">
              <a:solidFill>
                <a:srgbClr val="000000"/>
              </a:solidFill>
              <a:latin typeface="Tahoma"/>
              <a:cs typeface="Arial" charset="0"/>
            </a:endParaRPr>
          </a:p>
        </p:txBody>
      </p:sp>
    </p:spTree>
    <p:extLst>
      <p:ext uri="{BB962C8B-B14F-4D97-AF65-F5344CB8AC3E}">
        <p14:creationId xmlns:p14="http://schemas.microsoft.com/office/powerpoint/2010/main" val="18326556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pPr>
              <a:defRPr/>
            </a:pPr>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pPr>
              <a:defRPr/>
            </a:pPr>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pPr>
              <a:defRPr/>
            </a:pPr>
            <a:fld id="{241158DE-F9D4-5148-89B6-CF179630F735}" type="slidenum">
              <a:rPr lang="en-US" smtClean="0"/>
              <a:pPr>
                <a:defRPr/>
              </a:pPr>
              <a:t>‹#›</a:t>
            </a:fld>
            <a:endParaRPr lang="en-US"/>
          </a:p>
        </p:txBody>
      </p:sp>
    </p:spTree>
    <p:extLst>
      <p:ext uri="{BB962C8B-B14F-4D97-AF65-F5344CB8AC3E}">
        <p14:creationId xmlns:p14="http://schemas.microsoft.com/office/powerpoint/2010/main" val="231110850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pPr defTabSz="914400" fontAlgn="base">
              <a:spcBef>
                <a:spcPct val="0"/>
              </a:spcBef>
              <a:spcAft>
                <a:spcPct val="0"/>
              </a:spcAft>
              <a:defRPr/>
            </a:pPr>
            <a:endParaRPr lang="en-US">
              <a:latin typeface="Calibri" charset="0"/>
              <a:ea typeface="MS PGothic" charset="0"/>
            </a:endParaRPr>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pPr defTabSz="914400">
              <a:defRPr/>
            </a:pPr>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pPr defTabSz="914400" fontAlgn="base">
              <a:spcBef>
                <a:spcPct val="0"/>
              </a:spcBef>
              <a:spcAft>
                <a:spcPct val="0"/>
              </a:spcAft>
              <a:defRPr/>
            </a:pPr>
            <a:fld id="{D78A5956-3BEF-434F-B890-CB871614E793}" type="slidenum">
              <a:rPr lang="en-US" smtClean="0">
                <a:latin typeface="Calibri" charset="0"/>
                <a:ea typeface="MS PGothic" charset="0"/>
              </a:rPr>
              <a:pPr defTabSz="914400" fontAlgn="base">
                <a:spcBef>
                  <a:spcPct val="0"/>
                </a:spcBef>
                <a:spcAft>
                  <a:spcPct val="0"/>
                </a:spcAft>
                <a:defRPr/>
              </a:pPr>
              <a:t>‹#›</a:t>
            </a:fld>
            <a:endParaRPr lang="en-US">
              <a:latin typeface="Calibri" charset="0"/>
              <a:ea typeface="MS PGothic" charset="0"/>
            </a:endParaRPr>
          </a:p>
        </p:txBody>
      </p:sp>
    </p:spTree>
    <p:extLst>
      <p:ext uri="{BB962C8B-B14F-4D97-AF65-F5344CB8AC3E}">
        <p14:creationId xmlns:p14="http://schemas.microsoft.com/office/powerpoint/2010/main" val="421087146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pPr>
              <a:defRPr/>
            </a:pPr>
            <a:endParaRPr 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pPr>
              <a:defRPr/>
            </a:pPr>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pPr>
              <a:defRPr/>
            </a:pPr>
            <a:fld id="{4C6A1EF1-1459-6C4C-8AAA-60DC348E1876}" type="slidenum">
              <a:rPr lang="en-US" smtClean="0"/>
              <a:pPr>
                <a:defRPr/>
              </a:pPr>
              <a:t>‹#›</a:t>
            </a:fld>
            <a:endParaRPr lang="en-US"/>
          </a:p>
        </p:txBody>
      </p:sp>
    </p:spTree>
    <p:extLst>
      <p:ext uri="{BB962C8B-B14F-4D97-AF65-F5344CB8AC3E}">
        <p14:creationId xmlns:p14="http://schemas.microsoft.com/office/powerpoint/2010/main" val="62890920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pPr>
              <a:defRPr/>
            </a:pPr>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pPr>
              <a:defRPr/>
            </a:pPr>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pPr>
              <a:defRPr/>
            </a:pPr>
            <a:fld id="{D841E09F-C9CB-A24E-9188-0375F8EFF06A}" type="slidenum">
              <a:rPr lang="en-US" smtClean="0"/>
              <a:pPr>
                <a:defRPr/>
              </a:pPr>
              <a:t>‹#›</a:t>
            </a:fld>
            <a:endParaRPr lang="en-US"/>
          </a:p>
        </p:txBody>
      </p:sp>
    </p:spTree>
    <p:extLst>
      <p:ext uri="{BB962C8B-B14F-4D97-AF65-F5344CB8AC3E}">
        <p14:creationId xmlns:p14="http://schemas.microsoft.com/office/powerpoint/2010/main" val="200264008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pPr defTabSz="914400" fontAlgn="base">
              <a:spcBef>
                <a:spcPct val="0"/>
              </a:spcBef>
              <a:spcAft>
                <a:spcPct val="0"/>
              </a:spcAft>
              <a:defRPr/>
            </a:pPr>
            <a:endParaRPr lang="en-US">
              <a:latin typeface="Calibri" charset="0"/>
              <a:ea typeface="MS PGothic" charset="0"/>
            </a:endParaRPr>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pPr defTabSz="914400">
              <a:defRPr/>
            </a:pPr>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pPr defTabSz="914400" fontAlgn="base">
              <a:spcBef>
                <a:spcPct val="0"/>
              </a:spcBef>
              <a:spcAft>
                <a:spcPct val="0"/>
              </a:spcAft>
              <a:defRPr/>
            </a:pPr>
            <a:fld id="{D78A5956-3BEF-434F-B890-CB871614E793}" type="slidenum">
              <a:rPr lang="en-US" smtClean="0">
                <a:latin typeface="Calibri" charset="0"/>
                <a:ea typeface="MS PGothic" charset="0"/>
              </a:rPr>
              <a:pPr defTabSz="914400" fontAlgn="base">
                <a:spcBef>
                  <a:spcPct val="0"/>
                </a:spcBef>
                <a:spcAft>
                  <a:spcPct val="0"/>
                </a:spcAft>
                <a:defRPr/>
              </a:pPr>
              <a:t>‹#›</a:t>
            </a:fld>
            <a:endParaRPr lang="en-US">
              <a:latin typeface="Calibri" charset="0"/>
              <a:ea typeface="MS PGothic" charset="0"/>
            </a:endParaRPr>
          </a:p>
        </p:txBody>
      </p:sp>
    </p:spTree>
    <p:extLst>
      <p:ext uri="{BB962C8B-B14F-4D97-AF65-F5344CB8AC3E}">
        <p14:creationId xmlns:p14="http://schemas.microsoft.com/office/powerpoint/2010/main" val="358652471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pPr>
              <a:defRPr/>
            </a:pPr>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pPr>
              <a:defRPr/>
            </a:pPr>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pPr>
              <a:defRPr/>
            </a:pPr>
            <a:fld id="{C07C33E5-C12C-354A-84D1-5193EEA13388}" type="slidenum">
              <a:rPr lang="en-US" smtClean="0"/>
              <a:pPr>
                <a:defRPr/>
              </a:pPr>
              <a:t>‹#›</a:t>
            </a:fld>
            <a:endParaRPr lang="en-US"/>
          </a:p>
        </p:txBody>
      </p:sp>
    </p:spTree>
    <p:extLst>
      <p:ext uri="{BB962C8B-B14F-4D97-AF65-F5344CB8AC3E}">
        <p14:creationId xmlns:p14="http://schemas.microsoft.com/office/powerpoint/2010/main" val="330094521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pPr>
              <a:defRPr/>
            </a:pPr>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pPr>
              <a:defRPr/>
            </a:pPr>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pPr>
              <a:defRPr/>
            </a:pPr>
            <a:fld id="{05A7CD19-F3C5-5D4E-96F9-AD199F904B9E}" type="slidenum">
              <a:rPr lang="en-US" smtClean="0"/>
              <a:pPr>
                <a:defRPr/>
              </a:pPr>
              <a:t>‹#›</a:t>
            </a:fld>
            <a:endParaRPr lang="en-US"/>
          </a:p>
        </p:txBody>
      </p:sp>
    </p:spTree>
    <p:extLst>
      <p:ext uri="{BB962C8B-B14F-4D97-AF65-F5344CB8AC3E}">
        <p14:creationId xmlns:p14="http://schemas.microsoft.com/office/powerpoint/2010/main" val="241275772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904305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494659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3" name="Picture 6" descr="BLP_Logo_11 18 ai.tiff"/>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7010400" y="304800"/>
            <a:ext cx="1981200" cy="533400"/>
          </a:xfrm>
          <a:prstGeom prst="rect">
            <a:avLst/>
          </a:prstGeom>
          <a:noFill/>
          <a:ln w="9525">
            <a:noFill/>
            <a:miter lim="800000"/>
            <a:headEnd/>
            <a:tailEnd/>
          </a:ln>
        </p:spPr>
      </p:pic>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1671055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458200" cy="698500"/>
          </a:xfrm>
        </p:spPr>
        <p:txBody>
          <a:bodyPr/>
          <a:lstStyle/>
          <a:p>
            <a:r>
              <a:rPr lang="en-US"/>
              <a:t>Click to edit Master title style</a:t>
            </a:r>
          </a:p>
        </p:txBody>
      </p:sp>
    </p:spTree>
    <p:extLst>
      <p:ext uri="{BB962C8B-B14F-4D97-AF65-F5344CB8AC3E}">
        <p14:creationId xmlns:p14="http://schemas.microsoft.com/office/powerpoint/2010/main" val="224059805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pic>
        <p:nvPicPr>
          <p:cNvPr id="3" name="Picture 2" descr="C:\Users\lkline\Desktop\BLP-Logo-Color-Small (7).jpg"/>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772400" y="292100"/>
            <a:ext cx="914400" cy="317500"/>
          </a:xfrm>
          <a:prstGeom prst="rect">
            <a:avLst/>
          </a:prstGeom>
          <a:noFill/>
          <a:ln w="9525">
            <a:noFill/>
            <a:miter lim="800000"/>
            <a:headEnd/>
            <a:tailEnd/>
          </a:ln>
        </p:spPr>
      </p:pic>
    </p:spTree>
    <p:extLst>
      <p:ext uri="{BB962C8B-B14F-4D97-AF65-F5344CB8AC3E}">
        <p14:creationId xmlns:p14="http://schemas.microsoft.com/office/powerpoint/2010/main" val="13103644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pic>
        <p:nvPicPr>
          <p:cNvPr id="3" name="Picture 2" descr="C:\Users\lkline\Desktop\BLP-Logo-Color-Small (7).jpg"/>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772400" y="292100"/>
            <a:ext cx="914400" cy="317500"/>
          </a:xfrm>
          <a:prstGeom prst="rect">
            <a:avLst/>
          </a:prstGeom>
          <a:noFill/>
          <a:ln w="9525">
            <a:noFill/>
            <a:miter lim="800000"/>
            <a:headEnd/>
            <a:tailEnd/>
          </a:ln>
        </p:spPr>
      </p:pic>
    </p:spTree>
    <p:extLst>
      <p:ext uri="{BB962C8B-B14F-4D97-AF65-F5344CB8AC3E}">
        <p14:creationId xmlns:p14="http://schemas.microsoft.com/office/powerpoint/2010/main" val="334370343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pic>
        <p:nvPicPr>
          <p:cNvPr id="3" name="Picture 2" descr="C:\Users\lkline\Desktop\BLP-Logo-Color-Small (7).jpg"/>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772400" y="292100"/>
            <a:ext cx="914400" cy="317500"/>
          </a:xfrm>
          <a:prstGeom prst="rect">
            <a:avLst/>
          </a:prstGeom>
          <a:noFill/>
          <a:ln w="9525">
            <a:noFill/>
            <a:miter lim="800000"/>
            <a:headEnd/>
            <a:tailEnd/>
          </a:ln>
        </p:spPr>
      </p:pic>
    </p:spTree>
    <p:extLst>
      <p:ext uri="{BB962C8B-B14F-4D97-AF65-F5344CB8AC3E}">
        <p14:creationId xmlns:p14="http://schemas.microsoft.com/office/powerpoint/2010/main" val="15483687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CD90EA3-FC5C-B84B-865D-715F04F96F6F}"/>
              </a:ext>
            </a:extLst>
          </p:cNvPr>
          <p:cNvSpPr/>
          <p:nvPr userDrawn="1"/>
        </p:nvSpPr>
        <p:spPr>
          <a:xfrm>
            <a:off x="0" y="3989"/>
            <a:ext cx="9144000" cy="9661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03902" y="220163"/>
            <a:ext cx="7886700" cy="415758"/>
          </a:xfrm>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a:xfrm>
            <a:off x="8609438" y="6477869"/>
            <a:ext cx="475321" cy="365125"/>
          </a:xfrm>
        </p:spPr>
        <p:txBody>
          <a:bodyPr/>
          <a:lstStyle>
            <a:lvl1pPr>
              <a:defRPr sz="1100">
                <a:solidFill>
                  <a:schemeClr val="tx1"/>
                </a:solidFill>
              </a:defRPr>
            </a:lvl1pPr>
          </a:lstStyle>
          <a:p>
            <a:pPr>
              <a:defRPr/>
            </a:pPr>
            <a:fld id="{E7C5E6FA-8574-A643-96EE-7101F12556FD}" type="slidenum">
              <a:rPr lang="en-US" smtClean="0"/>
              <a:pPr>
                <a:defRPr/>
              </a:pPr>
              <a:t>‹#›</a:t>
            </a:fld>
            <a:endParaRPr lang="en-US"/>
          </a:p>
        </p:txBody>
      </p:sp>
      <p:pic>
        <p:nvPicPr>
          <p:cNvPr id="9" name="Picture 8">
            <a:extLst>
              <a:ext uri="{FF2B5EF4-FFF2-40B4-BE49-F238E27FC236}">
                <a16:creationId xmlns:a16="http://schemas.microsoft.com/office/drawing/2014/main" id="{35D14EF9-D1FC-8441-8759-6C8FD0CFB37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2059" y="6255539"/>
            <a:ext cx="1591641" cy="602461"/>
          </a:xfrm>
          <a:prstGeom prst="rect">
            <a:avLst/>
          </a:prstGeom>
        </p:spPr>
      </p:pic>
      <p:sp>
        <p:nvSpPr>
          <p:cNvPr id="8" name="Line 8">
            <a:extLst>
              <a:ext uri="{FF2B5EF4-FFF2-40B4-BE49-F238E27FC236}">
                <a16:creationId xmlns:a16="http://schemas.microsoft.com/office/drawing/2014/main" id="{83C60231-B4A1-4E78-8865-94026EDBA8AE}"/>
              </a:ext>
            </a:extLst>
          </p:cNvPr>
          <p:cNvSpPr>
            <a:spLocks noChangeShapeType="1"/>
          </p:cNvSpPr>
          <p:nvPr userDrawn="1"/>
        </p:nvSpPr>
        <p:spPr bwMode="auto">
          <a:xfrm>
            <a:off x="0" y="6222078"/>
            <a:ext cx="9144000" cy="0"/>
          </a:xfrm>
          <a:prstGeom prst="line">
            <a:avLst/>
          </a:prstGeom>
          <a:noFill/>
          <a:ln w="25400">
            <a:solidFill>
              <a:srgbClr val="60B2D6"/>
            </a:solidFill>
            <a:round/>
            <a:headEnd/>
            <a:tailEnd/>
          </a:ln>
        </p:spPr>
        <p:txBody>
          <a:bodyPr/>
          <a:lstStyle/>
          <a:p>
            <a:pPr defTabSz="914400" fontAlgn="base">
              <a:lnSpc>
                <a:spcPct val="80000"/>
              </a:lnSpc>
              <a:spcBef>
                <a:spcPct val="20000"/>
              </a:spcBef>
              <a:spcAft>
                <a:spcPct val="0"/>
              </a:spcAft>
              <a:buClr>
                <a:srgbClr val="0000FF"/>
              </a:buClr>
              <a:buSzPct val="120000"/>
              <a:defRPr/>
            </a:pPr>
            <a:endParaRPr lang="en-US" sz="2800">
              <a:solidFill>
                <a:srgbClr val="000000"/>
              </a:solidFill>
              <a:latin typeface="Tahoma"/>
              <a:cs typeface="Arial" charset="0"/>
            </a:endParaRPr>
          </a:p>
        </p:txBody>
      </p:sp>
      <p:sp>
        <p:nvSpPr>
          <p:cNvPr id="5" name="Text Placeholder 4">
            <a:extLst>
              <a:ext uri="{FF2B5EF4-FFF2-40B4-BE49-F238E27FC236}">
                <a16:creationId xmlns:a16="http://schemas.microsoft.com/office/drawing/2014/main" id="{FFF91F6E-3470-4B85-87EA-9300943E12C7}"/>
              </a:ext>
            </a:extLst>
          </p:cNvPr>
          <p:cNvSpPr>
            <a:spLocks noGrp="1"/>
          </p:cNvSpPr>
          <p:nvPr>
            <p:ph type="body" sz="quarter" idx="13"/>
          </p:nvPr>
        </p:nvSpPr>
        <p:spPr>
          <a:xfrm>
            <a:off x="303902" y="669381"/>
            <a:ext cx="7186553" cy="415755"/>
          </a:xfrm>
        </p:spPr>
        <p:txBody>
          <a:bodyPr>
            <a:normAutofit/>
          </a:bodyPr>
          <a:lstStyle>
            <a:lvl1pPr marL="0" indent="0">
              <a:buNone/>
              <a:defRPr sz="2000">
                <a:solidFill>
                  <a:schemeClr val="bg1"/>
                </a:solidFill>
              </a:defRPr>
            </a:lvl1pPr>
            <a:lvl2pPr marL="457200" indent="0">
              <a:buNone/>
              <a:defRPr/>
            </a:lvl2pPr>
          </a:lstStyle>
          <a:p>
            <a:pPr lvl="0"/>
            <a:r>
              <a:rPr lang="en-US"/>
              <a:t>Click to edit Master text style</a:t>
            </a:r>
          </a:p>
        </p:txBody>
      </p:sp>
    </p:spTree>
    <p:extLst>
      <p:ext uri="{BB962C8B-B14F-4D97-AF65-F5344CB8AC3E}">
        <p14:creationId xmlns:p14="http://schemas.microsoft.com/office/powerpoint/2010/main" val="82999906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8/15/25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a:defRPr/>
            </a:pPr>
            <a:fld id="{BD1876CF-EAAE-5841-AA56-1CC81BC17108}" type="slidenum">
              <a:rPr lang="en-US" smtClean="0"/>
              <a:pPr>
                <a:defRPr/>
              </a:pPr>
              <a:t>‹#›</a:t>
            </a:fld>
            <a:endParaRPr lang="en-US"/>
          </a:p>
        </p:txBody>
      </p:sp>
    </p:spTree>
    <p:extLst>
      <p:ext uri="{BB962C8B-B14F-4D97-AF65-F5344CB8AC3E}">
        <p14:creationId xmlns:p14="http://schemas.microsoft.com/office/powerpoint/2010/main" val="38381931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8/15/25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a:defRPr/>
            </a:pPr>
            <a:fld id="{E7C5E6FA-8574-A643-96EE-7101F12556FD}" type="slidenum">
              <a:rPr lang="en-US" smtClean="0"/>
              <a:pPr>
                <a:defRPr/>
              </a:pPr>
              <a:t>‹#›</a:t>
            </a:fld>
            <a:endParaRPr lang="en-US"/>
          </a:p>
        </p:txBody>
      </p:sp>
      <p:sp>
        <p:nvSpPr>
          <p:cNvPr id="7" name="Rectangle 6">
            <a:extLst>
              <a:ext uri="{FF2B5EF4-FFF2-40B4-BE49-F238E27FC236}">
                <a16:creationId xmlns:a16="http://schemas.microsoft.com/office/drawing/2014/main" id="{D6F21CE7-F726-A441-B090-B1B8E2EBCB58}"/>
              </a:ext>
            </a:extLst>
          </p:cNvPr>
          <p:cNvSpPr/>
          <p:nvPr userDrawn="1"/>
        </p:nvSpPr>
        <p:spPr>
          <a:xfrm>
            <a:off x="0" y="3989"/>
            <a:ext cx="9144000" cy="9661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800"/>
          </a:p>
        </p:txBody>
      </p:sp>
      <p:pic>
        <p:nvPicPr>
          <p:cNvPr id="8" name="Picture 7">
            <a:extLst>
              <a:ext uri="{FF2B5EF4-FFF2-40B4-BE49-F238E27FC236}">
                <a16:creationId xmlns:a16="http://schemas.microsoft.com/office/drawing/2014/main" id="{DAAE586B-5DA4-5345-866C-5815FC170F5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2062" y="6406367"/>
            <a:ext cx="1193180" cy="451637"/>
          </a:xfrm>
          <a:prstGeom prst="rect">
            <a:avLst/>
          </a:prstGeom>
        </p:spPr>
      </p:pic>
    </p:spTree>
    <p:extLst>
      <p:ext uri="{BB962C8B-B14F-4D97-AF65-F5344CB8AC3E}">
        <p14:creationId xmlns:p14="http://schemas.microsoft.com/office/powerpoint/2010/main" val="110458764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pPr>
              <a:defRPr/>
            </a:pPr>
            <a:fld id="{241158DE-F9D4-5148-89B6-CF179630F735}" type="slidenum">
              <a:rPr lang="en-US" smtClean="0"/>
              <a:pPr>
                <a:defRPr/>
              </a:pPr>
              <a:t>‹#›</a:t>
            </a:fld>
            <a:endParaRPr lang="en-US"/>
          </a:p>
        </p:txBody>
      </p:sp>
    </p:spTree>
    <p:extLst>
      <p:ext uri="{BB962C8B-B14F-4D97-AF65-F5344CB8AC3E}">
        <p14:creationId xmlns:p14="http://schemas.microsoft.com/office/powerpoint/2010/main" val="190076042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smtClean="0"/>
              <a:t>8/15/25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a:p>
        </p:txBody>
      </p:sp>
      <p:sp>
        <p:nvSpPr>
          <p:cNvPr id="8" name="Rectangle 7">
            <a:extLst>
              <a:ext uri="{FF2B5EF4-FFF2-40B4-BE49-F238E27FC236}">
                <a16:creationId xmlns:a16="http://schemas.microsoft.com/office/drawing/2014/main" id="{5BB6F374-9381-1040-832C-16080FE1A86D}"/>
              </a:ext>
            </a:extLst>
          </p:cNvPr>
          <p:cNvSpPr/>
          <p:nvPr userDrawn="1"/>
        </p:nvSpPr>
        <p:spPr>
          <a:xfrm>
            <a:off x="0" y="3989"/>
            <a:ext cx="9144000" cy="9661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800"/>
          </a:p>
        </p:txBody>
      </p:sp>
      <p:sp>
        <p:nvSpPr>
          <p:cNvPr id="9" name="Slide Number Placeholder 5">
            <a:extLst>
              <a:ext uri="{FF2B5EF4-FFF2-40B4-BE49-F238E27FC236}">
                <a16:creationId xmlns:a16="http://schemas.microsoft.com/office/drawing/2014/main" id="{F74ADD7B-F458-4B45-AF1A-B32AC3FCB743}"/>
              </a:ext>
            </a:extLst>
          </p:cNvPr>
          <p:cNvSpPr txBox="1">
            <a:spLocks/>
          </p:cNvSpPr>
          <p:nvPr userDrawn="1"/>
        </p:nvSpPr>
        <p:spPr>
          <a:xfrm>
            <a:off x="8609440" y="6400959"/>
            <a:ext cx="475321"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fld id="{E7C5E6FA-8574-A643-96EE-7101F12556FD}" type="slidenum">
              <a:rPr lang="en-US" sz="1200" smtClean="0">
                <a:solidFill>
                  <a:schemeClr val="tx1"/>
                </a:solidFill>
              </a:rPr>
              <a:pPr>
                <a:defRPr/>
              </a:pPr>
              <a:t>‹#›</a:t>
            </a:fld>
            <a:endParaRPr lang="en-US" sz="1200">
              <a:solidFill>
                <a:schemeClr val="tx1"/>
              </a:solidFill>
            </a:endParaRPr>
          </a:p>
        </p:txBody>
      </p:sp>
      <p:pic>
        <p:nvPicPr>
          <p:cNvPr id="10" name="Picture 9">
            <a:extLst>
              <a:ext uri="{FF2B5EF4-FFF2-40B4-BE49-F238E27FC236}">
                <a16:creationId xmlns:a16="http://schemas.microsoft.com/office/drawing/2014/main" id="{1724E7E7-8D45-6B4E-98F9-96B7C28C6D5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2062" y="6406367"/>
            <a:ext cx="1193180" cy="451637"/>
          </a:xfrm>
          <a:prstGeom prst="rect">
            <a:avLst/>
          </a:prstGeom>
        </p:spPr>
      </p:pic>
    </p:spTree>
    <p:extLst>
      <p:ext uri="{BB962C8B-B14F-4D97-AF65-F5344CB8AC3E}">
        <p14:creationId xmlns:p14="http://schemas.microsoft.com/office/powerpoint/2010/main" val="35903519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458200" cy="698500"/>
          </a:xfrm>
        </p:spPr>
        <p:txBody>
          <a:bodyPr/>
          <a:lstStyle/>
          <a:p>
            <a:r>
              <a:rPr lang="en-US"/>
              <a:t>Click to edit Master title style</a:t>
            </a:r>
          </a:p>
        </p:txBody>
      </p:sp>
      <p:sp>
        <p:nvSpPr>
          <p:cNvPr id="3" name="Content Placeholder 2"/>
          <p:cNvSpPr>
            <a:spLocks noGrp="1"/>
          </p:cNvSpPr>
          <p:nvPr>
            <p:ph sz="half" idx="1"/>
          </p:nvPr>
        </p:nvSpPr>
        <p:spPr>
          <a:xfrm>
            <a:off x="457200" y="1062038"/>
            <a:ext cx="4038600" cy="52308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062038"/>
            <a:ext cx="4038600" cy="52308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fontAlgn="base">
              <a:spcBef>
                <a:spcPct val="0"/>
              </a:spcBef>
              <a:spcAft>
                <a:spcPct val="0"/>
              </a:spcAft>
              <a:defRPr/>
            </a:pPr>
            <a:endParaRPr lang="en-US">
              <a:ea typeface="MS PGothic" charset="0"/>
            </a:endParaRPr>
          </a:p>
        </p:txBody>
      </p:sp>
      <p:sp>
        <p:nvSpPr>
          <p:cNvPr id="8" name="Footer Placeholder 7"/>
          <p:cNvSpPr>
            <a:spLocks noGrp="1"/>
          </p:cNvSpPr>
          <p:nvPr>
            <p:ph type="ftr" sz="quarter" idx="11"/>
          </p:nvPr>
        </p:nvSpPr>
        <p:spPr/>
        <p:txBody>
          <a:bodyPr/>
          <a:lstStyle/>
          <a:p>
            <a:pPr>
              <a:defRPr/>
            </a:pP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fontAlgn="base">
              <a:spcBef>
                <a:spcPct val="0"/>
              </a:spcBef>
              <a:spcAft>
                <a:spcPct val="0"/>
              </a:spcAft>
              <a:defRPr/>
            </a:pPr>
            <a:fld id="{D78A5956-3BEF-434F-B890-CB871614E793}" type="slidenum">
              <a:rPr lang="en-US" smtClean="0">
                <a:ea typeface="MS PGothic" charset="0"/>
              </a:rPr>
              <a:pPr fontAlgn="base">
                <a:spcBef>
                  <a:spcPct val="0"/>
                </a:spcBef>
                <a:spcAft>
                  <a:spcPct val="0"/>
                </a:spcAft>
                <a:defRPr/>
              </a:pPr>
              <a:t>‹#›</a:t>
            </a:fld>
            <a:endParaRPr lang="en-US">
              <a:ea typeface="MS PGothic" charset="0"/>
            </a:endParaRPr>
          </a:p>
        </p:txBody>
      </p:sp>
    </p:spTree>
    <p:extLst>
      <p:ext uri="{BB962C8B-B14F-4D97-AF65-F5344CB8AC3E}">
        <p14:creationId xmlns:p14="http://schemas.microsoft.com/office/powerpoint/2010/main" val="132001143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smtClean="0"/>
              <a:t>8/15/25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8F63A3B-78C7-47BE-AE5E-E10140E04643}" type="slidenum">
              <a:rPr lang="en-US" smtClean="0"/>
              <a:t>‹#›</a:t>
            </a:fld>
            <a:endParaRPr lang="en-US"/>
          </a:p>
        </p:txBody>
      </p:sp>
      <p:sp>
        <p:nvSpPr>
          <p:cNvPr id="6" name="Rectangle 5">
            <a:extLst>
              <a:ext uri="{FF2B5EF4-FFF2-40B4-BE49-F238E27FC236}">
                <a16:creationId xmlns:a16="http://schemas.microsoft.com/office/drawing/2014/main" id="{E717D7C6-D037-4E4F-81F2-6DA2055396B1}"/>
              </a:ext>
            </a:extLst>
          </p:cNvPr>
          <p:cNvSpPr/>
          <p:nvPr userDrawn="1"/>
        </p:nvSpPr>
        <p:spPr>
          <a:xfrm>
            <a:off x="0" y="3989"/>
            <a:ext cx="9144000" cy="9661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800"/>
          </a:p>
        </p:txBody>
      </p:sp>
      <p:pic>
        <p:nvPicPr>
          <p:cNvPr id="7" name="Picture 6">
            <a:extLst>
              <a:ext uri="{FF2B5EF4-FFF2-40B4-BE49-F238E27FC236}">
                <a16:creationId xmlns:a16="http://schemas.microsoft.com/office/drawing/2014/main" id="{54B27E82-3DDE-2C45-ABD8-8B6CDA43DF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2062" y="6406367"/>
            <a:ext cx="1193180" cy="451637"/>
          </a:xfrm>
          <a:prstGeom prst="rect">
            <a:avLst/>
          </a:prstGeom>
        </p:spPr>
      </p:pic>
    </p:spTree>
    <p:extLst>
      <p:ext uri="{BB962C8B-B14F-4D97-AF65-F5344CB8AC3E}">
        <p14:creationId xmlns:p14="http://schemas.microsoft.com/office/powerpoint/2010/main" val="58152085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pPr>
              <a:defRPr/>
            </a:pPr>
            <a:fld id="{4C6A1EF1-1459-6C4C-8AAA-60DC348E1876}" type="slidenum">
              <a:rPr lang="en-US" smtClean="0"/>
              <a:pPr>
                <a:defRPr/>
              </a:pPr>
              <a:t>‹#›</a:t>
            </a:fld>
            <a:endParaRPr lang="en-US"/>
          </a:p>
        </p:txBody>
      </p:sp>
    </p:spTree>
    <p:extLst>
      <p:ext uri="{BB962C8B-B14F-4D97-AF65-F5344CB8AC3E}">
        <p14:creationId xmlns:p14="http://schemas.microsoft.com/office/powerpoint/2010/main" val="1904355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pPr>
              <a:defRPr/>
            </a:pPr>
            <a:fld id="{D841E09F-C9CB-A24E-9188-0375F8EFF06A}" type="slidenum">
              <a:rPr lang="en-US" smtClean="0"/>
              <a:pPr>
                <a:defRPr/>
              </a:pPr>
              <a:t>‹#›</a:t>
            </a:fld>
            <a:endParaRPr lang="en-US"/>
          </a:p>
        </p:txBody>
      </p:sp>
    </p:spTree>
    <p:extLst>
      <p:ext uri="{BB962C8B-B14F-4D97-AF65-F5344CB8AC3E}">
        <p14:creationId xmlns:p14="http://schemas.microsoft.com/office/powerpoint/2010/main" val="332404809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fontAlgn="base">
              <a:spcBef>
                <a:spcPct val="0"/>
              </a:spcBef>
              <a:spcAft>
                <a:spcPct val="0"/>
              </a:spcAft>
              <a:defRPr/>
            </a:pPr>
            <a:endParaRPr lang="en-US">
              <a:ea typeface="MS PGothic" charset="0"/>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fontAlgn="base">
              <a:spcBef>
                <a:spcPct val="0"/>
              </a:spcBef>
              <a:spcAft>
                <a:spcPct val="0"/>
              </a:spcAft>
              <a:defRPr/>
            </a:pPr>
            <a:fld id="{D78A5956-3BEF-434F-B890-CB871614E793}" type="slidenum">
              <a:rPr lang="en-US" smtClean="0">
                <a:ea typeface="MS PGothic" charset="0"/>
              </a:rPr>
              <a:pPr fontAlgn="base">
                <a:spcBef>
                  <a:spcPct val="0"/>
                </a:spcBef>
                <a:spcAft>
                  <a:spcPct val="0"/>
                </a:spcAft>
                <a:defRPr/>
              </a:pPr>
              <a:t>‹#›</a:t>
            </a:fld>
            <a:endParaRPr lang="en-US">
              <a:ea typeface="MS PGothic" charset="0"/>
            </a:endParaRPr>
          </a:p>
        </p:txBody>
      </p:sp>
    </p:spTree>
    <p:extLst>
      <p:ext uri="{BB962C8B-B14F-4D97-AF65-F5344CB8AC3E}">
        <p14:creationId xmlns:p14="http://schemas.microsoft.com/office/powerpoint/2010/main" val="352215735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pPr>
              <a:defRPr/>
            </a:pPr>
            <a:fld id="{C07C33E5-C12C-354A-84D1-5193EEA13388}" type="slidenum">
              <a:rPr lang="en-US" smtClean="0"/>
              <a:pPr>
                <a:defRPr/>
              </a:pPr>
              <a:t>‹#›</a:t>
            </a:fld>
            <a:endParaRPr lang="en-US"/>
          </a:p>
        </p:txBody>
      </p:sp>
    </p:spTree>
    <p:extLst>
      <p:ext uri="{BB962C8B-B14F-4D97-AF65-F5344CB8AC3E}">
        <p14:creationId xmlns:p14="http://schemas.microsoft.com/office/powerpoint/2010/main" val="123473748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pPr>
              <a:defRPr/>
            </a:pPr>
            <a:fld id="{05A7CD19-F3C5-5D4E-96F9-AD199F904B9E}" type="slidenum">
              <a:rPr lang="en-US" smtClean="0"/>
              <a:pPr>
                <a:defRPr/>
              </a:pPr>
              <a:t>‹#›</a:t>
            </a:fld>
            <a:endParaRPr lang="en-US"/>
          </a:p>
        </p:txBody>
      </p:sp>
    </p:spTree>
    <p:extLst>
      <p:ext uri="{BB962C8B-B14F-4D97-AF65-F5344CB8AC3E}">
        <p14:creationId xmlns:p14="http://schemas.microsoft.com/office/powerpoint/2010/main" val="144012763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7668183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6424314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3" name="Picture 6" descr="BLP_Logo_11 18 ai.tiff"/>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7010400" y="304800"/>
            <a:ext cx="1981200" cy="533400"/>
          </a:xfrm>
          <a:prstGeom prst="rect">
            <a:avLst/>
          </a:prstGeom>
          <a:noFill/>
          <a:ln w="9525">
            <a:noFill/>
            <a:miter lim="800000"/>
            <a:headEnd/>
            <a:tailEnd/>
          </a:ln>
        </p:spPr>
      </p:pic>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874737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458200" cy="698500"/>
          </a:xfrm>
        </p:spPr>
        <p:txBody>
          <a:bodyPr/>
          <a:lstStyle/>
          <a:p>
            <a:r>
              <a:rPr lang="en-US"/>
              <a:t>Click to edit Master title style</a:t>
            </a:r>
          </a:p>
        </p:txBody>
      </p:sp>
    </p:spTree>
    <p:extLst>
      <p:ext uri="{BB962C8B-B14F-4D97-AF65-F5344CB8AC3E}">
        <p14:creationId xmlns:p14="http://schemas.microsoft.com/office/powerpoint/2010/main" val="367666486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pic>
        <p:nvPicPr>
          <p:cNvPr id="3" name="Picture 2" descr="C:\Users\lkline\Desktop\BLP-Logo-Color-Small (7).jpg"/>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772400" y="292100"/>
            <a:ext cx="914400" cy="317500"/>
          </a:xfrm>
          <a:prstGeom prst="rect">
            <a:avLst/>
          </a:prstGeom>
          <a:noFill/>
          <a:ln w="9525">
            <a:noFill/>
            <a:miter lim="800000"/>
            <a:headEnd/>
            <a:tailEnd/>
          </a:ln>
        </p:spPr>
      </p:pic>
    </p:spTree>
    <p:extLst>
      <p:ext uri="{BB962C8B-B14F-4D97-AF65-F5344CB8AC3E}">
        <p14:creationId xmlns:p14="http://schemas.microsoft.com/office/powerpoint/2010/main" val="33359057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pic>
        <p:nvPicPr>
          <p:cNvPr id="3" name="Picture 2" descr="C:\Users\lkline\Desktop\BLP-Logo-Color-Small (7).jpg"/>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772400" y="292100"/>
            <a:ext cx="914400" cy="317500"/>
          </a:xfrm>
          <a:prstGeom prst="rect">
            <a:avLst/>
          </a:prstGeom>
          <a:noFill/>
          <a:ln w="9525">
            <a:noFill/>
            <a:miter lim="800000"/>
            <a:headEnd/>
            <a:tailEnd/>
          </a:ln>
        </p:spPr>
      </p:pic>
    </p:spTree>
    <p:extLst>
      <p:ext uri="{BB962C8B-B14F-4D97-AF65-F5344CB8AC3E}">
        <p14:creationId xmlns:p14="http://schemas.microsoft.com/office/powerpoint/2010/main" val="361341033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pic>
        <p:nvPicPr>
          <p:cNvPr id="3" name="Picture 2" descr="C:\Users\lkline\Desktop\BLP-Logo-Color-Small (7).jpg"/>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772400" y="292100"/>
            <a:ext cx="914400" cy="317500"/>
          </a:xfrm>
          <a:prstGeom prst="rect">
            <a:avLst/>
          </a:prstGeom>
          <a:noFill/>
          <a:ln w="9525">
            <a:noFill/>
            <a:miter lim="800000"/>
            <a:headEnd/>
            <a:tailEnd/>
          </a:ln>
        </p:spPr>
      </p:pic>
    </p:spTree>
    <p:extLst>
      <p:ext uri="{BB962C8B-B14F-4D97-AF65-F5344CB8AC3E}">
        <p14:creationId xmlns:p14="http://schemas.microsoft.com/office/powerpoint/2010/main" val="193640394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p:cNvSpPr>
            <a:spLocks noGrp="1"/>
          </p:cNvSpPr>
          <p:nvPr>
            <p:ph type="sldNum" sz="quarter" idx="12"/>
          </p:nvPr>
        </p:nvSpPr>
        <p:spPr/>
        <p:txBody>
          <a:bodyPr/>
          <a:lstStyle/>
          <a:p>
            <a:pPr>
              <a:defRPr/>
            </a:pPr>
            <a:fld id="{BD1876CF-EAAE-5841-AA56-1CC81BC17108}" type="slidenum">
              <a:rPr lang="en-US" smtClean="0"/>
              <a:pPr>
                <a:defRPr/>
              </a:pPr>
              <a:t>‹#›</a:t>
            </a:fld>
            <a:endParaRPr lang="en-US"/>
          </a:p>
        </p:txBody>
      </p:sp>
    </p:spTree>
    <p:extLst>
      <p:ext uri="{BB962C8B-B14F-4D97-AF65-F5344CB8AC3E}">
        <p14:creationId xmlns:p14="http://schemas.microsoft.com/office/powerpoint/2010/main" val="332807215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CD90EA3-FC5C-B84B-865D-715F04F96F6F}"/>
              </a:ext>
            </a:extLst>
          </p:cNvPr>
          <p:cNvSpPr/>
          <p:nvPr userDrawn="1"/>
        </p:nvSpPr>
        <p:spPr>
          <a:xfrm>
            <a:off x="0" y="3989"/>
            <a:ext cx="9144000" cy="9661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03902" y="220163"/>
            <a:ext cx="7886700" cy="415758"/>
          </a:xfrm>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a:xfrm>
            <a:off x="8609438" y="6477869"/>
            <a:ext cx="475321" cy="365125"/>
          </a:xfrm>
        </p:spPr>
        <p:txBody>
          <a:bodyPr/>
          <a:lstStyle>
            <a:lvl1pPr>
              <a:defRPr sz="1100">
                <a:solidFill>
                  <a:schemeClr val="tx1"/>
                </a:solidFill>
              </a:defRPr>
            </a:lvl1pPr>
          </a:lstStyle>
          <a:p>
            <a:pPr>
              <a:defRPr/>
            </a:pPr>
            <a:fld id="{E7C5E6FA-8574-A643-96EE-7101F12556FD}" type="slidenum">
              <a:rPr lang="en-US" smtClean="0"/>
              <a:pPr>
                <a:defRPr/>
              </a:pPr>
              <a:t>‹#›</a:t>
            </a:fld>
            <a:endParaRPr lang="en-US"/>
          </a:p>
        </p:txBody>
      </p:sp>
      <p:pic>
        <p:nvPicPr>
          <p:cNvPr id="9" name="Picture 8">
            <a:extLst>
              <a:ext uri="{FF2B5EF4-FFF2-40B4-BE49-F238E27FC236}">
                <a16:creationId xmlns:a16="http://schemas.microsoft.com/office/drawing/2014/main" id="{35D14EF9-D1FC-8441-8759-6C8FD0CFB37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2059" y="6255539"/>
            <a:ext cx="1591641" cy="602461"/>
          </a:xfrm>
          <a:prstGeom prst="rect">
            <a:avLst/>
          </a:prstGeom>
        </p:spPr>
      </p:pic>
      <p:sp>
        <p:nvSpPr>
          <p:cNvPr id="8" name="Line 8">
            <a:extLst>
              <a:ext uri="{FF2B5EF4-FFF2-40B4-BE49-F238E27FC236}">
                <a16:creationId xmlns:a16="http://schemas.microsoft.com/office/drawing/2014/main" id="{83C60231-B4A1-4E78-8865-94026EDBA8AE}"/>
              </a:ext>
            </a:extLst>
          </p:cNvPr>
          <p:cNvSpPr>
            <a:spLocks noChangeShapeType="1"/>
          </p:cNvSpPr>
          <p:nvPr userDrawn="1"/>
        </p:nvSpPr>
        <p:spPr bwMode="auto">
          <a:xfrm>
            <a:off x="0" y="6222078"/>
            <a:ext cx="9144000" cy="0"/>
          </a:xfrm>
          <a:prstGeom prst="line">
            <a:avLst/>
          </a:prstGeom>
          <a:noFill/>
          <a:ln w="25400">
            <a:solidFill>
              <a:srgbClr val="60B2D6"/>
            </a:solidFill>
            <a:round/>
            <a:headEnd/>
            <a:tailEnd/>
          </a:ln>
        </p:spPr>
        <p:txBody>
          <a:bodyPr/>
          <a:lstStyle/>
          <a:p>
            <a:pPr defTabSz="914400" fontAlgn="base">
              <a:lnSpc>
                <a:spcPct val="80000"/>
              </a:lnSpc>
              <a:spcBef>
                <a:spcPct val="20000"/>
              </a:spcBef>
              <a:spcAft>
                <a:spcPct val="0"/>
              </a:spcAft>
              <a:buClr>
                <a:srgbClr val="0000FF"/>
              </a:buClr>
              <a:buSzPct val="120000"/>
              <a:defRPr/>
            </a:pPr>
            <a:endParaRPr lang="en-US" sz="2800">
              <a:solidFill>
                <a:srgbClr val="000000"/>
              </a:solidFill>
              <a:latin typeface="Tahoma"/>
              <a:cs typeface="Arial" charset="0"/>
            </a:endParaRPr>
          </a:p>
        </p:txBody>
      </p:sp>
      <p:sp>
        <p:nvSpPr>
          <p:cNvPr id="5" name="Text Placeholder 4">
            <a:extLst>
              <a:ext uri="{FF2B5EF4-FFF2-40B4-BE49-F238E27FC236}">
                <a16:creationId xmlns:a16="http://schemas.microsoft.com/office/drawing/2014/main" id="{FFF91F6E-3470-4B85-87EA-9300943E12C7}"/>
              </a:ext>
            </a:extLst>
          </p:cNvPr>
          <p:cNvSpPr>
            <a:spLocks noGrp="1"/>
          </p:cNvSpPr>
          <p:nvPr>
            <p:ph type="body" sz="quarter" idx="13"/>
          </p:nvPr>
        </p:nvSpPr>
        <p:spPr>
          <a:xfrm>
            <a:off x="303902" y="669381"/>
            <a:ext cx="7186553" cy="415755"/>
          </a:xfrm>
        </p:spPr>
        <p:txBody>
          <a:bodyPr>
            <a:normAutofit/>
          </a:bodyPr>
          <a:lstStyle>
            <a:lvl1pPr marL="0" indent="0">
              <a:buNone/>
              <a:defRPr sz="2000">
                <a:solidFill>
                  <a:schemeClr val="bg1"/>
                </a:solidFill>
              </a:defRPr>
            </a:lvl1pPr>
            <a:lvl2pPr marL="457200" indent="0">
              <a:buNone/>
              <a:defRPr/>
            </a:lvl2pPr>
          </a:lstStyle>
          <a:p>
            <a:pPr lvl="0"/>
            <a:r>
              <a:rPr lang="en-US"/>
              <a:t>Click to edit Master text style</a:t>
            </a:r>
          </a:p>
        </p:txBody>
      </p:sp>
    </p:spTree>
    <p:extLst>
      <p:ext uri="{BB962C8B-B14F-4D97-AF65-F5344CB8AC3E}">
        <p14:creationId xmlns:p14="http://schemas.microsoft.com/office/powerpoint/2010/main" val="364719282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D6AFCDC-C3E5-8B45-A302-D4B84489FE57}"/>
              </a:ext>
            </a:extLst>
          </p:cNvPr>
          <p:cNvSpPr/>
          <p:nvPr userDrawn="1"/>
        </p:nvSpPr>
        <p:spPr>
          <a:xfrm>
            <a:off x="0" y="3989"/>
            <a:ext cx="9144000" cy="9661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28650" y="231314"/>
            <a:ext cx="7886700" cy="560423"/>
          </a:xfrm>
        </p:spPr>
        <p:txBody>
          <a:bodyPr/>
          <a:lstStyle/>
          <a:p>
            <a:r>
              <a:rPr lang="en-US"/>
              <a:t>Click to edit Master title style</a:t>
            </a:r>
          </a:p>
        </p:txBody>
      </p:sp>
      <p:sp>
        <p:nvSpPr>
          <p:cNvPr id="3" name="Content Placeholder 2"/>
          <p:cNvSpPr>
            <a:spLocks noGrp="1"/>
          </p:cNvSpPr>
          <p:nvPr>
            <p:ph sz="half" idx="1"/>
          </p:nvPr>
        </p:nvSpPr>
        <p:spPr>
          <a:xfrm>
            <a:off x="628650" y="116770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16770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5">
            <a:extLst>
              <a:ext uri="{FF2B5EF4-FFF2-40B4-BE49-F238E27FC236}">
                <a16:creationId xmlns:a16="http://schemas.microsoft.com/office/drawing/2014/main" id="{8D62C4B7-7FCD-A94F-814B-8B90E6F9B2F1}"/>
              </a:ext>
            </a:extLst>
          </p:cNvPr>
          <p:cNvSpPr txBox="1">
            <a:spLocks/>
          </p:cNvSpPr>
          <p:nvPr userDrawn="1"/>
        </p:nvSpPr>
        <p:spPr>
          <a:xfrm>
            <a:off x="8609438" y="6400955"/>
            <a:ext cx="475321"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fld id="{E7C5E6FA-8574-A643-96EE-7101F12556FD}" type="slidenum">
              <a:rPr lang="en-US" smtClean="0">
                <a:solidFill>
                  <a:schemeClr val="tx1"/>
                </a:solidFill>
              </a:rPr>
              <a:pPr>
                <a:defRPr/>
              </a:pPr>
              <a:t>‹#›</a:t>
            </a:fld>
            <a:endParaRPr lang="en-US">
              <a:solidFill>
                <a:schemeClr val="tx1"/>
              </a:solidFill>
            </a:endParaRPr>
          </a:p>
        </p:txBody>
      </p:sp>
      <p:pic>
        <p:nvPicPr>
          <p:cNvPr id="11" name="Picture 10">
            <a:extLst>
              <a:ext uri="{FF2B5EF4-FFF2-40B4-BE49-F238E27FC236}">
                <a16:creationId xmlns:a16="http://schemas.microsoft.com/office/drawing/2014/main" id="{BE4F4B5F-AADA-E144-9030-90CA2359E27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2060" y="6406363"/>
            <a:ext cx="1193180" cy="451637"/>
          </a:xfrm>
          <a:prstGeom prst="rect">
            <a:avLst/>
          </a:prstGeom>
        </p:spPr>
      </p:pic>
    </p:spTree>
    <p:extLst>
      <p:ext uri="{BB962C8B-B14F-4D97-AF65-F5344CB8AC3E}">
        <p14:creationId xmlns:p14="http://schemas.microsoft.com/office/powerpoint/2010/main" val="130437249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EF71378-9EC5-F04A-9F1D-C62CDFAAFB86}"/>
              </a:ext>
            </a:extLst>
          </p:cNvPr>
          <p:cNvSpPr/>
          <p:nvPr userDrawn="1"/>
        </p:nvSpPr>
        <p:spPr>
          <a:xfrm>
            <a:off x="0" y="3989"/>
            <a:ext cx="9144000" cy="9661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Click to edit Master title style</a:t>
            </a:r>
          </a:p>
        </p:txBody>
      </p:sp>
      <p:pic>
        <p:nvPicPr>
          <p:cNvPr id="9" name="Picture 8">
            <a:extLst>
              <a:ext uri="{FF2B5EF4-FFF2-40B4-BE49-F238E27FC236}">
                <a16:creationId xmlns:a16="http://schemas.microsoft.com/office/drawing/2014/main" id="{A4CC4875-BF81-924B-A406-EF67419466D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2060" y="6406363"/>
            <a:ext cx="1193180" cy="451637"/>
          </a:xfrm>
          <a:prstGeom prst="rect">
            <a:avLst/>
          </a:prstGeom>
        </p:spPr>
      </p:pic>
    </p:spTree>
    <p:extLst>
      <p:ext uri="{BB962C8B-B14F-4D97-AF65-F5344CB8AC3E}">
        <p14:creationId xmlns:p14="http://schemas.microsoft.com/office/powerpoint/2010/main" val="301824021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pPr>
              <a:defRPr/>
            </a:pPr>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pPr>
              <a:defRPr/>
            </a:pPr>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pPr>
              <a:defRPr/>
            </a:pPr>
            <a:fld id="{241158DE-F9D4-5148-89B6-CF179630F735}" type="slidenum">
              <a:rPr lang="en-US" smtClean="0"/>
              <a:pPr>
                <a:defRPr/>
              </a:pPr>
              <a:t>‹#›</a:t>
            </a:fld>
            <a:endParaRPr lang="en-US"/>
          </a:p>
        </p:txBody>
      </p:sp>
    </p:spTree>
    <p:extLst>
      <p:ext uri="{BB962C8B-B14F-4D97-AF65-F5344CB8AC3E}">
        <p14:creationId xmlns:p14="http://schemas.microsoft.com/office/powerpoint/2010/main" val="226825182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628650" y="6356351"/>
            <a:ext cx="2057400" cy="365125"/>
          </a:xfrm>
          <a:prstGeom prst="rect">
            <a:avLst/>
          </a:prstGeom>
        </p:spPr>
        <p:txBody>
          <a:bodyPr/>
          <a:lstStyle/>
          <a:p>
            <a:pPr defTabSz="914400" fontAlgn="base">
              <a:spcBef>
                <a:spcPct val="0"/>
              </a:spcBef>
              <a:spcAft>
                <a:spcPct val="0"/>
              </a:spcAft>
              <a:defRPr/>
            </a:pPr>
            <a:endParaRPr lang="en-US">
              <a:latin typeface="Calibri" charset="0"/>
              <a:ea typeface="MS PGothic" charset="0"/>
            </a:endParaRPr>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pPr defTabSz="914400">
              <a:defRPr/>
            </a:pPr>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pPr defTabSz="914400" fontAlgn="base">
              <a:spcBef>
                <a:spcPct val="0"/>
              </a:spcBef>
              <a:spcAft>
                <a:spcPct val="0"/>
              </a:spcAft>
              <a:defRPr/>
            </a:pPr>
            <a:fld id="{D78A5956-3BEF-434F-B890-CB871614E793}" type="slidenum">
              <a:rPr lang="en-US" smtClean="0">
                <a:latin typeface="Calibri" charset="0"/>
                <a:ea typeface="MS PGothic" charset="0"/>
              </a:rPr>
              <a:pPr defTabSz="914400" fontAlgn="base">
                <a:spcBef>
                  <a:spcPct val="0"/>
                </a:spcBef>
                <a:spcAft>
                  <a:spcPct val="0"/>
                </a:spcAft>
                <a:defRPr/>
              </a:pPr>
              <a:t>‹#›</a:t>
            </a:fld>
            <a:endParaRPr lang="en-US">
              <a:latin typeface="Calibri" charset="0"/>
              <a:ea typeface="MS PGothic" charset="0"/>
            </a:endParaRPr>
          </a:p>
        </p:txBody>
      </p:sp>
    </p:spTree>
    <p:extLst>
      <p:ext uri="{BB962C8B-B14F-4D97-AF65-F5344CB8AC3E}">
        <p14:creationId xmlns:p14="http://schemas.microsoft.com/office/powerpoint/2010/main" val="9493013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458200" cy="622300"/>
          </a:xfrm>
        </p:spPr>
        <p:txBody>
          <a:bodyPr/>
          <a:lstStyle/>
          <a:p>
            <a:r>
              <a:rPr lang="en-US" dirty="0"/>
              <a:t>Click to edit Master title style</a:t>
            </a:r>
          </a:p>
        </p:txBody>
      </p:sp>
      <p:pic>
        <p:nvPicPr>
          <p:cNvPr id="5" name="Picture 4" descr="C:\Users\lkline\Desktop\BLP-Logo-Color-Small (7).jpg"/>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7772400" y="292100"/>
            <a:ext cx="914400" cy="317500"/>
          </a:xfrm>
          <a:prstGeom prst="rect">
            <a:avLst/>
          </a:prstGeom>
          <a:noFill/>
          <a:ln w="9525">
            <a:noFill/>
            <a:miter lim="800000"/>
            <a:headEnd/>
            <a:tailEnd/>
          </a:ln>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pPr>
              <a:defRPr/>
            </a:pPr>
            <a:endParaRPr 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pPr>
              <a:defRPr/>
            </a:pPr>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pPr>
              <a:defRPr/>
            </a:pPr>
            <a:fld id="{4C6A1EF1-1459-6C4C-8AAA-60DC348E1876}" type="slidenum">
              <a:rPr lang="en-US" smtClean="0"/>
              <a:pPr>
                <a:defRPr/>
              </a:pPr>
              <a:t>‹#›</a:t>
            </a:fld>
            <a:endParaRPr lang="en-US"/>
          </a:p>
        </p:txBody>
      </p:sp>
    </p:spTree>
    <p:extLst>
      <p:ext uri="{BB962C8B-B14F-4D97-AF65-F5344CB8AC3E}">
        <p14:creationId xmlns:p14="http://schemas.microsoft.com/office/powerpoint/2010/main" val="257285813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pPr>
              <a:defRPr/>
            </a:pPr>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pPr>
              <a:defRPr/>
            </a:pPr>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pPr>
              <a:defRPr/>
            </a:pPr>
            <a:fld id="{D841E09F-C9CB-A24E-9188-0375F8EFF06A}" type="slidenum">
              <a:rPr lang="en-US" smtClean="0"/>
              <a:pPr>
                <a:defRPr/>
              </a:pPr>
              <a:t>‹#›</a:t>
            </a:fld>
            <a:endParaRPr lang="en-US"/>
          </a:p>
        </p:txBody>
      </p:sp>
    </p:spTree>
    <p:extLst>
      <p:ext uri="{BB962C8B-B14F-4D97-AF65-F5344CB8AC3E}">
        <p14:creationId xmlns:p14="http://schemas.microsoft.com/office/powerpoint/2010/main" val="395262358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pPr defTabSz="914400" fontAlgn="base">
              <a:spcBef>
                <a:spcPct val="0"/>
              </a:spcBef>
              <a:spcAft>
                <a:spcPct val="0"/>
              </a:spcAft>
              <a:defRPr/>
            </a:pPr>
            <a:endParaRPr lang="en-US">
              <a:latin typeface="Calibri" charset="0"/>
              <a:ea typeface="MS PGothic" charset="0"/>
            </a:endParaRPr>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pPr defTabSz="914400">
              <a:defRPr/>
            </a:pPr>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pPr defTabSz="914400" fontAlgn="base">
              <a:spcBef>
                <a:spcPct val="0"/>
              </a:spcBef>
              <a:spcAft>
                <a:spcPct val="0"/>
              </a:spcAft>
              <a:defRPr/>
            </a:pPr>
            <a:fld id="{D78A5956-3BEF-434F-B890-CB871614E793}" type="slidenum">
              <a:rPr lang="en-US" smtClean="0">
                <a:latin typeface="Calibri" charset="0"/>
                <a:ea typeface="MS PGothic" charset="0"/>
              </a:rPr>
              <a:pPr defTabSz="914400" fontAlgn="base">
                <a:spcBef>
                  <a:spcPct val="0"/>
                </a:spcBef>
                <a:spcAft>
                  <a:spcPct val="0"/>
                </a:spcAft>
                <a:defRPr/>
              </a:pPr>
              <a:t>‹#›</a:t>
            </a:fld>
            <a:endParaRPr lang="en-US">
              <a:latin typeface="Calibri" charset="0"/>
              <a:ea typeface="MS PGothic" charset="0"/>
            </a:endParaRPr>
          </a:p>
        </p:txBody>
      </p:sp>
    </p:spTree>
    <p:extLst>
      <p:ext uri="{BB962C8B-B14F-4D97-AF65-F5344CB8AC3E}">
        <p14:creationId xmlns:p14="http://schemas.microsoft.com/office/powerpoint/2010/main" val="391087226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pPr>
              <a:defRPr/>
            </a:pPr>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pPr>
              <a:defRPr/>
            </a:pPr>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pPr>
              <a:defRPr/>
            </a:pPr>
            <a:fld id="{C07C33E5-C12C-354A-84D1-5193EEA13388}" type="slidenum">
              <a:rPr lang="en-US" smtClean="0"/>
              <a:pPr>
                <a:defRPr/>
              </a:pPr>
              <a:t>‹#›</a:t>
            </a:fld>
            <a:endParaRPr lang="en-US"/>
          </a:p>
        </p:txBody>
      </p:sp>
    </p:spTree>
    <p:extLst>
      <p:ext uri="{BB962C8B-B14F-4D97-AF65-F5344CB8AC3E}">
        <p14:creationId xmlns:p14="http://schemas.microsoft.com/office/powerpoint/2010/main" val="246612718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pPr>
              <a:defRPr/>
            </a:pPr>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pPr>
              <a:defRPr/>
            </a:pPr>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pPr>
              <a:defRPr/>
            </a:pPr>
            <a:fld id="{05A7CD19-F3C5-5D4E-96F9-AD199F904B9E}" type="slidenum">
              <a:rPr lang="en-US" smtClean="0"/>
              <a:pPr>
                <a:defRPr/>
              </a:pPr>
              <a:t>‹#›</a:t>
            </a:fld>
            <a:endParaRPr lang="en-US"/>
          </a:p>
        </p:txBody>
      </p:sp>
    </p:spTree>
    <p:extLst>
      <p:ext uri="{BB962C8B-B14F-4D97-AF65-F5344CB8AC3E}">
        <p14:creationId xmlns:p14="http://schemas.microsoft.com/office/powerpoint/2010/main" val="49434042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9306238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75523994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3" name="Picture 6" descr="BLP_Logo_11 18 ai.tiff"/>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7010400" y="304800"/>
            <a:ext cx="1981200" cy="533400"/>
          </a:xfrm>
          <a:prstGeom prst="rect">
            <a:avLst/>
          </a:prstGeom>
          <a:noFill/>
          <a:ln w="9525">
            <a:noFill/>
            <a:miter lim="800000"/>
            <a:headEnd/>
            <a:tailEnd/>
          </a:ln>
        </p:spPr>
      </p:pic>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1089875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458200" cy="698500"/>
          </a:xfrm>
        </p:spPr>
        <p:txBody>
          <a:bodyPr/>
          <a:lstStyle/>
          <a:p>
            <a:r>
              <a:rPr lang="en-US"/>
              <a:t>Click to edit Master title style</a:t>
            </a:r>
          </a:p>
        </p:txBody>
      </p:sp>
    </p:spTree>
    <p:extLst>
      <p:ext uri="{BB962C8B-B14F-4D97-AF65-F5344CB8AC3E}">
        <p14:creationId xmlns:p14="http://schemas.microsoft.com/office/powerpoint/2010/main" val="372220552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pic>
        <p:nvPicPr>
          <p:cNvPr id="3" name="Picture 2" descr="C:\Users\lkline\Desktop\BLP-Logo-Color-Small (7).jpg"/>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772400" y="292100"/>
            <a:ext cx="914400" cy="317500"/>
          </a:xfrm>
          <a:prstGeom prst="rect">
            <a:avLst/>
          </a:prstGeom>
          <a:noFill/>
          <a:ln w="9525">
            <a:noFill/>
            <a:miter lim="800000"/>
            <a:headEnd/>
            <a:tailEnd/>
          </a:ln>
        </p:spPr>
      </p:pic>
    </p:spTree>
    <p:extLst>
      <p:ext uri="{BB962C8B-B14F-4D97-AF65-F5344CB8AC3E}">
        <p14:creationId xmlns:p14="http://schemas.microsoft.com/office/powerpoint/2010/main" val="30437374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pic>
        <p:nvPicPr>
          <p:cNvPr id="3" name="Picture 2" descr="C:\Users\lkline\Desktop\BLP-Logo-Color-Small (7).jpg"/>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7772400" y="292100"/>
            <a:ext cx="914400" cy="317500"/>
          </a:xfrm>
          <a:prstGeom prst="rect">
            <a:avLst/>
          </a:prstGeom>
          <a:noFill/>
          <a:ln w="9525">
            <a:noFill/>
            <a:miter lim="800000"/>
            <a:headEnd/>
            <a:tailEnd/>
          </a:ln>
        </p:spPr>
      </p:pic>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pic>
        <p:nvPicPr>
          <p:cNvPr id="3" name="Picture 2" descr="C:\Users\lkline\Desktop\BLP-Logo-Color-Small (7).jpg"/>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772400" y="292100"/>
            <a:ext cx="914400" cy="317500"/>
          </a:xfrm>
          <a:prstGeom prst="rect">
            <a:avLst/>
          </a:prstGeom>
          <a:noFill/>
          <a:ln w="9525">
            <a:noFill/>
            <a:miter lim="800000"/>
            <a:headEnd/>
            <a:tailEnd/>
          </a:ln>
        </p:spPr>
      </p:pic>
    </p:spTree>
    <p:extLst>
      <p:ext uri="{BB962C8B-B14F-4D97-AF65-F5344CB8AC3E}">
        <p14:creationId xmlns:p14="http://schemas.microsoft.com/office/powerpoint/2010/main" val="58061979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pic>
        <p:nvPicPr>
          <p:cNvPr id="3" name="Picture 2" descr="C:\Users\lkline\Desktop\BLP-Logo-Color-Small (7).jpg"/>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772400" y="292100"/>
            <a:ext cx="914400" cy="317500"/>
          </a:xfrm>
          <a:prstGeom prst="rect">
            <a:avLst/>
          </a:prstGeom>
          <a:noFill/>
          <a:ln w="9525">
            <a:noFill/>
            <a:miter lim="800000"/>
            <a:headEnd/>
            <a:tailEnd/>
          </a:ln>
        </p:spPr>
      </p:pic>
    </p:spTree>
    <p:extLst>
      <p:ext uri="{BB962C8B-B14F-4D97-AF65-F5344CB8AC3E}">
        <p14:creationId xmlns:p14="http://schemas.microsoft.com/office/powerpoint/2010/main" val="23680816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6" name="Picture 5" descr="C:\Users\lkline\Desktop\BLP-Logo-Color-Small (7).jpg"/>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8001000" y="152400"/>
            <a:ext cx="838200" cy="304800"/>
          </a:xfrm>
          <a:prstGeom prst="rect">
            <a:avLst/>
          </a:prstGeom>
          <a:noFill/>
          <a:ln w="9525">
            <a:noFill/>
            <a:miter lim="800000"/>
            <a:headEnd/>
            <a:tailEnd/>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slideLayout" Target="../slideLayouts/slideLayout3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slideLayout" Target="../slideLayouts/slideLayout33.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20" Type="http://schemas.openxmlformats.org/officeDocument/2006/relationships/theme" Target="../theme/theme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19" Type="http://schemas.openxmlformats.org/officeDocument/2006/relationships/slideLayout" Target="../slideLayouts/slideLayout35.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18" Type="http://schemas.openxmlformats.org/officeDocument/2006/relationships/slideLayout" Target="../slideLayouts/slideLayout5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17" Type="http://schemas.openxmlformats.org/officeDocument/2006/relationships/slideLayout" Target="../slideLayouts/slideLayout52.xml"/><Relationship Id="rId2" Type="http://schemas.openxmlformats.org/officeDocument/2006/relationships/slideLayout" Target="../slideLayouts/slideLayout37.xml"/><Relationship Id="rId16" Type="http://schemas.openxmlformats.org/officeDocument/2006/relationships/slideLayout" Target="../slideLayouts/slideLayout51.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slideLayout" Target="../slideLayouts/slideLayout50.xml"/><Relationship Id="rId10" Type="http://schemas.openxmlformats.org/officeDocument/2006/relationships/slideLayout" Target="../slideLayouts/slideLayout45.xml"/><Relationship Id="rId19" Type="http://schemas.openxmlformats.org/officeDocument/2006/relationships/theme" Target="../theme/theme3.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1.xml"/><Relationship Id="rId13" Type="http://schemas.openxmlformats.org/officeDocument/2006/relationships/slideLayout" Target="../slideLayouts/slideLayout66.xml"/><Relationship Id="rId18" Type="http://schemas.openxmlformats.org/officeDocument/2006/relationships/slideLayout" Target="../slideLayouts/slideLayout71.xml"/><Relationship Id="rId3" Type="http://schemas.openxmlformats.org/officeDocument/2006/relationships/slideLayout" Target="../slideLayouts/slideLayout56.xml"/><Relationship Id="rId7" Type="http://schemas.openxmlformats.org/officeDocument/2006/relationships/slideLayout" Target="../slideLayouts/slideLayout60.xml"/><Relationship Id="rId12" Type="http://schemas.openxmlformats.org/officeDocument/2006/relationships/slideLayout" Target="../slideLayouts/slideLayout65.xml"/><Relationship Id="rId17" Type="http://schemas.openxmlformats.org/officeDocument/2006/relationships/slideLayout" Target="../slideLayouts/slideLayout70.xml"/><Relationship Id="rId2" Type="http://schemas.openxmlformats.org/officeDocument/2006/relationships/slideLayout" Target="../slideLayouts/slideLayout55.xml"/><Relationship Id="rId16" Type="http://schemas.openxmlformats.org/officeDocument/2006/relationships/slideLayout" Target="../slideLayouts/slideLayout69.xml"/><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5" Type="http://schemas.openxmlformats.org/officeDocument/2006/relationships/slideLayout" Target="../slideLayouts/slideLayout58.xml"/><Relationship Id="rId15" Type="http://schemas.openxmlformats.org/officeDocument/2006/relationships/slideLayout" Target="../slideLayouts/slideLayout68.xml"/><Relationship Id="rId10" Type="http://schemas.openxmlformats.org/officeDocument/2006/relationships/slideLayout" Target="../slideLayouts/slideLayout63.xml"/><Relationship Id="rId19" Type="http://schemas.openxmlformats.org/officeDocument/2006/relationships/theme" Target="../theme/theme4.xml"/><Relationship Id="rId4" Type="http://schemas.openxmlformats.org/officeDocument/2006/relationships/slideLayout" Target="../slideLayouts/slideLayout57.xml"/><Relationship Id="rId9" Type="http://schemas.openxmlformats.org/officeDocument/2006/relationships/slideLayout" Target="../slideLayouts/slideLayout62.xml"/><Relationship Id="rId14" Type="http://schemas.openxmlformats.org/officeDocument/2006/relationships/slideLayout" Target="../slideLayouts/slideLayout6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457200" y="292100"/>
            <a:ext cx="8229600" cy="558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8195" name="Rectangle 3"/>
          <p:cNvSpPr>
            <a:spLocks noGrp="1" noChangeArrowheads="1"/>
          </p:cNvSpPr>
          <p:nvPr>
            <p:ph type="body" idx="1"/>
          </p:nvPr>
        </p:nvSpPr>
        <p:spPr bwMode="auto">
          <a:xfrm>
            <a:off x="457200" y="1062038"/>
            <a:ext cx="8229600" cy="52308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Line 8"/>
          <p:cNvSpPr>
            <a:spLocks noChangeShapeType="1"/>
          </p:cNvSpPr>
          <p:nvPr/>
        </p:nvSpPr>
        <p:spPr bwMode="auto">
          <a:xfrm>
            <a:off x="469900" y="838200"/>
            <a:ext cx="8226425" cy="0"/>
          </a:xfrm>
          <a:prstGeom prst="line">
            <a:avLst/>
          </a:prstGeom>
          <a:noFill/>
          <a:ln w="25400">
            <a:solidFill>
              <a:srgbClr val="60B2D6"/>
            </a:solidFill>
            <a:round/>
            <a:headEnd/>
            <a:tailEnd/>
          </a:ln>
        </p:spPr>
        <p:txBody>
          <a:bodyPr/>
          <a:lstStyle/>
          <a:p>
            <a:pPr>
              <a:lnSpc>
                <a:spcPct val="80000"/>
              </a:lnSpc>
              <a:spcBef>
                <a:spcPct val="20000"/>
              </a:spcBef>
              <a:buClr>
                <a:schemeClr val="hlink"/>
              </a:buClr>
              <a:buSzPct val="120000"/>
              <a:defRPr/>
            </a:pPr>
            <a:endParaRPr lang="en-US">
              <a:cs typeface="+mn-cs"/>
            </a:endParaRPr>
          </a:p>
        </p:txBody>
      </p:sp>
      <p:sp>
        <p:nvSpPr>
          <p:cNvPr id="1029" name="Text Box 9"/>
          <p:cNvSpPr txBox="1">
            <a:spLocks noChangeArrowheads="1"/>
          </p:cNvSpPr>
          <p:nvPr/>
        </p:nvSpPr>
        <p:spPr bwMode="auto">
          <a:xfrm>
            <a:off x="4146550" y="6551613"/>
            <a:ext cx="838200" cy="265112"/>
          </a:xfrm>
          <a:prstGeom prst="rect">
            <a:avLst/>
          </a:prstGeom>
          <a:noFill/>
          <a:ln w="9525" algn="ctr">
            <a:noFill/>
            <a:miter lim="800000"/>
            <a:headEnd/>
            <a:tailEnd/>
          </a:ln>
        </p:spPr>
        <p:txBody>
          <a:bodyPr>
            <a:spAutoFit/>
          </a:bodyPr>
          <a:lstStyle/>
          <a:p>
            <a:pPr marL="342900" indent="-342900" algn="ctr">
              <a:lnSpc>
                <a:spcPct val="80000"/>
              </a:lnSpc>
              <a:spcBef>
                <a:spcPct val="50000"/>
              </a:spcBef>
              <a:buClr>
                <a:schemeClr val="hlink"/>
              </a:buClr>
              <a:buSzPct val="120000"/>
              <a:defRPr/>
            </a:pPr>
            <a:fld id="{AF341B72-174E-45FB-8348-0F34487B9210}" type="slidenum">
              <a:rPr lang="en-US" sz="1400">
                <a:cs typeface="+mn-cs"/>
              </a:rPr>
              <a:pPr marL="342900" indent="-342900" algn="ctr">
                <a:lnSpc>
                  <a:spcPct val="80000"/>
                </a:lnSpc>
                <a:spcBef>
                  <a:spcPct val="50000"/>
                </a:spcBef>
                <a:buClr>
                  <a:schemeClr val="hlink"/>
                </a:buClr>
                <a:buSzPct val="120000"/>
                <a:defRPr/>
              </a:pPr>
              <a:t>‹#›</a:t>
            </a:fld>
            <a:endParaRPr lang="en-US" sz="1400">
              <a:cs typeface="+mn-cs"/>
            </a:endParaRPr>
          </a:p>
        </p:txBody>
      </p:sp>
      <p:sp>
        <p:nvSpPr>
          <p:cNvPr id="2" name="TextBox 1"/>
          <p:cNvSpPr txBox="1"/>
          <p:nvPr userDrawn="1"/>
        </p:nvSpPr>
        <p:spPr>
          <a:xfrm>
            <a:off x="469900" y="6566356"/>
            <a:ext cx="1172116" cy="215444"/>
          </a:xfrm>
          <a:prstGeom prst="rect">
            <a:avLst/>
          </a:prstGeom>
          <a:noFill/>
        </p:spPr>
        <p:txBody>
          <a:bodyPr wrap="none" rtlCol="0">
            <a:spAutoFit/>
          </a:bodyPr>
          <a:lstStyle/>
          <a:p>
            <a:r>
              <a:rPr lang="en-US" sz="800"/>
              <a:t>Company</a:t>
            </a:r>
            <a:r>
              <a:rPr lang="en-US" sz="800" baseline="0"/>
              <a:t> Confidential</a:t>
            </a:r>
            <a:endParaRPr lang="en-US" sz="800"/>
          </a:p>
        </p:txBody>
      </p:sp>
    </p:spTree>
  </p:cSld>
  <p:clrMap bg1="dk2" tx1="lt1" bg2="dk1" tx2="lt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9" r:id="rId6"/>
    <p:sldLayoutId id="2147483707" r:id="rId7"/>
    <p:sldLayoutId id="2147483700" r:id="rId8"/>
    <p:sldLayoutId id="2147483694" r:id="rId9"/>
    <p:sldLayoutId id="2147483695" r:id="rId10"/>
    <p:sldLayoutId id="2147483696" r:id="rId11"/>
    <p:sldLayoutId id="2147483697" r:id="rId12"/>
    <p:sldLayoutId id="2147483701" r:id="rId13"/>
    <p:sldLayoutId id="2147483702" r:id="rId14"/>
    <p:sldLayoutId id="2147483706" r:id="rId15"/>
    <p:sldLayoutId id="2147483703" r:id="rId16"/>
  </p:sldLayoutIdLst>
  <p:txStyles>
    <p:titleStyle>
      <a:lvl1pPr algn="l" rtl="0" eaLnBrk="0" fontAlgn="base" hangingPunct="0">
        <a:spcBef>
          <a:spcPct val="0"/>
        </a:spcBef>
        <a:spcAft>
          <a:spcPct val="0"/>
        </a:spcAft>
        <a:defRPr sz="2800">
          <a:solidFill>
            <a:srgbClr val="000000"/>
          </a:solidFill>
          <a:latin typeface="+mj-lt"/>
          <a:ea typeface="+mj-ea"/>
          <a:cs typeface="+mj-cs"/>
        </a:defRPr>
      </a:lvl1pPr>
      <a:lvl2pPr algn="l" rtl="0" eaLnBrk="0" fontAlgn="base" hangingPunct="0">
        <a:spcBef>
          <a:spcPct val="0"/>
        </a:spcBef>
        <a:spcAft>
          <a:spcPct val="0"/>
        </a:spcAft>
        <a:defRPr sz="2800">
          <a:solidFill>
            <a:srgbClr val="000000"/>
          </a:solidFill>
          <a:latin typeface="Tahoma" pitchFamily="34" charset="0"/>
        </a:defRPr>
      </a:lvl2pPr>
      <a:lvl3pPr algn="l" rtl="0" eaLnBrk="0" fontAlgn="base" hangingPunct="0">
        <a:spcBef>
          <a:spcPct val="0"/>
        </a:spcBef>
        <a:spcAft>
          <a:spcPct val="0"/>
        </a:spcAft>
        <a:defRPr sz="2800">
          <a:solidFill>
            <a:srgbClr val="000000"/>
          </a:solidFill>
          <a:latin typeface="Tahoma" pitchFamily="34" charset="0"/>
        </a:defRPr>
      </a:lvl3pPr>
      <a:lvl4pPr algn="l" rtl="0" eaLnBrk="0" fontAlgn="base" hangingPunct="0">
        <a:spcBef>
          <a:spcPct val="0"/>
        </a:spcBef>
        <a:spcAft>
          <a:spcPct val="0"/>
        </a:spcAft>
        <a:defRPr sz="2800">
          <a:solidFill>
            <a:srgbClr val="000000"/>
          </a:solidFill>
          <a:latin typeface="Tahoma" pitchFamily="34" charset="0"/>
        </a:defRPr>
      </a:lvl4pPr>
      <a:lvl5pPr algn="l" rtl="0" eaLnBrk="0" fontAlgn="base" hangingPunct="0">
        <a:spcBef>
          <a:spcPct val="0"/>
        </a:spcBef>
        <a:spcAft>
          <a:spcPct val="0"/>
        </a:spcAft>
        <a:defRPr sz="2800">
          <a:solidFill>
            <a:srgbClr val="000000"/>
          </a:solidFill>
          <a:latin typeface="Tahoma" pitchFamily="34" charset="0"/>
        </a:defRPr>
      </a:lvl5pPr>
      <a:lvl6pPr marL="457200" algn="l" rtl="0" fontAlgn="base">
        <a:spcBef>
          <a:spcPct val="0"/>
        </a:spcBef>
        <a:spcAft>
          <a:spcPct val="0"/>
        </a:spcAft>
        <a:defRPr sz="2800">
          <a:solidFill>
            <a:srgbClr val="000000"/>
          </a:solidFill>
          <a:latin typeface="Tahoma" pitchFamily="34" charset="0"/>
        </a:defRPr>
      </a:lvl6pPr>
      <a:lvl7pPr marL="914400" algn="l" rtl="0" fontAlgn="base">
        <a:spcBef>
          <a:spcPct val="0"/>
        </a:spcBef>
        <a:spcAft>
          <a:spcPct val="0"/>
        </a:spcAft>
        <a:defRPr sz="2800">
          <a:solidFill>
            <a:srgbClr val="000000"/>
          </a:solidFill>
          <a:latin typeface="Tahoma" pitchFamily="34" charset="0"/>
        </a:defRPr>
      </a:lvl7pPr>
      <a:lvl8pPr marL="1371600" algn="l" rtl="0" fontAlgn="base">
        <a:spcBef>
          <a:spcPct val="0"/>
        </a:spcBef>
        <a:spcAft>
          <a:spcPct val="0"/>
        </a:spcAft>
        <a:defRPr sz="2800">
          <a:solidFill>
            <a:srgbClr val="000000"/>
          </a:solidFill>
          <a:latin typeface="Tahoma" pitchFamily="34" charset="0"/>
        </a:defRPr>
      </a:lvl8pPr>
      <a:lvl9pPr marL="1828800" algn="l" rtl="0" fontAlgn="base">
        <a:spcBef>
          <a:spcPct val="0"/>
        </a:spcBef>
        <a:spcAft>
          <a:spcPct val="0"/>
        </a:spcAft>
        <a:defRPr sz="2800">
          <a:solidFill>
            <a:srgbClr val="000000"/>
          </a:solidFill>
          <a:latin typeface="Tahoma" pitchFamily="34" charset="0"/>
        </a:defRPr>
      </a:lvl9pPr>
    </p:titleStyle>
    <p:bodyStyle>
      <a:lvl1pPr marL="342900" indent="-342900" algn="l" rtl="0" eaLnBrk="0" fontAlgn="base" hangingPunct="0">
        <a:spcBef>
          <a:spcPct val="60000"/>
        </a:spcBef>
        <a:spcAft>
          <a:spcPct val="0"/>
        </a:spcAft>
        <a:buClr>
          <a:srgbClr val="B0D5E2"/>
        </a:buClr>
        <a:buSzPct val="120000"/>
        <a:buChar char="•"/>
        <a:defRPr sz="2000">
          <a:solidFill>
            <a:srgbClr val="000000"/>
          </a:solidFill>
          <a:latin typeface="+mn-lt"/>
          <a:ea typeface="+mn-ea"/>
          <a:cs typeface="+mn-cs"/>
        </a:defRPr>
      </a:lvl1pPr>
      <a:lvl2pPr marL="742950" indent="-285750" algn="l" rtl="0" eaLnBrk="0" fontAlgn="base" hangingPunct="0">
        <a:spcBef>
          <a:spcPct val="60000"/>
        </a:spcBef>
        <a:spcAft>
          <a:spcPct val="0"/>
        </a:spcAft>
        <a:buFont typeface="Tahoma" pitchFamily="34" charset="0"/>
        <a:buChar char="–"/>
        <a:defRPr>
          <a:solidFill>
            <a:srgbClr val="000000"/>
          </a:solidFill>
          <a:latin typeface="+mn-lt"/>
        </a:defRPr>
      </a:lvl2pPr>
      <a:lvl3pPr marL="1143000" indent="-228600" algn="l" rtl="0" eaLnBrk="0" fontAlgn="base" hangingPunct="0">
        <a:spcBef>
          <a:spcPct val="60000"/>
        </a:spcBef>
        <a:spcAft>
          <a:spcPct val="0"/>
        </a:spcAft>
        <a:buClr>
          <a:srgbClr val="B0D5E2"/>
        </a:buClr>
        <a:buSzPct val="120000"/>
        <a:buChar char="•"/>
        <a:defRPr sz="1600">
          <a:solidFill>
            <a:srgbClr val="000000"/>
          </a:solidFill>
          <a:latin typeface="+mn-lt"/>
        </a:defRPr>
      </a:lvl3pPr>
      <a:lvl4pPr marL="1600200" indent="-228600" algn="l" rtl="0" eaLnBrk="0" fontAlgn="base" hangingPunct="0">
        <a:spcBef>
          <a:spcPct val="60000"/>
        </a:spcBef>
        <a:spcAft>
          <a:spcPct val="0"/>
        </a:spcAft>
        <a:buFont typeface="Tahoma" pitchFamily="34" charset="0"/>
        <a:buChar char="–"/>
        <a:defRPr sz="1600">
          <a:solidFill>
            <a:srgbClr val="000000"/>
          </a:solidFill>
          <a:latin typeface="+mn-lt"/>
        </a:defRPr>
      </a:lvl4pPr>
      <a:lvl5pPr marL="2057400" indent="-228600" algn="l" rtl="0" eaLnBrk="0" fontAlgn="base" hangingPunct="0">
        <a:spcBef>
          <a:spcPct val="60000"/>
        </a:spcBef>
        <a:spcAft>
          <a:spcPct val="0"/>
        </a:spcAft>
        <a:buClr>
          <a:srgbClr val="B0D5E2"/>
        </a:buClr>
        <a:buSzPct val="80000"/>
        <a:buFont typeface="Wingdings" pitchFamily="2" charset="2"/>
        <a:buChar char="v"/>
        <a:defRPr sz="1600">
          <a:solidFill>
            <a:srgbClr val="000000"/>
          </a:solidFill>
          <a:latin typeface="+mn-lt"/>
        </a:defRPr>
      </a:lvl5pPr>
      <a:lvl6pPr marL="2514600" indent="-228600" algn="l" rtl="0" fontAlgn="base">
        <a:spcBef>
          <a:spcPct val="60000"/>
        </a:spcBef>
        <a:spcAft>
          <a:spcPct val="0"/>
        </a:spcAft>
        <a:buClr>
          <a:srgbClr val="B0D5E2"/>
        </a:buClr>
        <a:buSzPct val="80000"/>
        <a:buFont typeface="Wingdings" pitchFamily="2" charset="2"/>
        <a:buChar char="v"/>
        <a:defRPr sz="1600">
          <a:solidFill>
            <a:srgbClr val="000000"/>
          </a:solidFill>
          <a:latin typeface="+mn-lt"/>
        </a:defRPr>
      </a:lvl6pPr>
      <a:lvl7pPr marL="2971800" indent="-228600" algn="l" rtl="0" fontAlgn="base">
        <a:spcBef>
          <a:spcPct val="60000"/>
        </a:spcBef>
        <a:spcAft>
          <a:spcPct val="0"/>
        </a:spcAft>
        <a:buClr>
          <a:srgbClr val="B0D5E2"/>
        </a:buClr>
        <a:buSzPct val="80000"/>
        <a:buFont typeface="Wingdings" pitchFamily="2" charset="2"/>
        <a:buChar char="v"/>
        <a:defRPr sz="1600">
          <a:solidFill>
            <a:srgbClr val="000000"/>
          </a:solidFill>
          <a:latin typeface="+mn-lt"/>
        </a:defRPr>
      </a:lvl7pPr>
      <a:lvl8pPr marL="3429000" indent="-228600" algn="l" rtl="0" fontAlgn="base">
        <a:spcBef>
          <a:spcPct val="60000"/>
        </a:spcBef>
        <a:spcAft>
          <a:spcPct val="0"/>
        </a:spcAft>
        <a:buClr>
          <a:srgbClr val="B0D5E2"/>
        </a:buClr>
        <a:buSzPct val="80000"/>
        <a:buFont typeface="Wingdings" pitchFamily="2" charset="2"/>
        <a:buChar char="v"/>
        <a:defRPr sz="1600">
          <a:solidFill>
            <a:srgbClr val="000000"/>
          </a:solidFill>
          <a:latin typeface="+mn-lt"/>
        </a:defRPr>
      </a:lvl8pPr>
      <a:lvl9pPr marL="3886200" indent="-228600" algn="l" rtl="0" fontAlgn="base">
        <a:spcBef>
          <a:spcPct val="60000"/>
        </a:spcBef>
        <a:spcAft>
          <a:spcPct val="0"/>
        </a:spcAft>
        <a:buClr>
          <a:srgbClr val="B0D5E2"/>
        </a:buClr>
        <a:buSzPct val="80000"/>
        <a:buFont typeface="Wingdings" pitchFamily="2" charset="2"/>
        <a:buChar char="v"/>
        <a:defRPr sz="1600">
          <a:solidFill>
            <a:srgbClr val="000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31314"/>
            <a:ext cx="7886700" cy="582726"/>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279215"/>
            <a:ext cx="78867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8515350" y="6356350"/>
            <a:ext cx="475321" cy="365125"/>
          </a:xfrm>
          <a:prstGeom prst="rect">
            <a:avLst/>
          </a:prstGeom>
        </p:spPr>
        <p:txBody>
          <a:bodyPr vert="horz" lIns="91440" tIns="45720" rIns="91440" bIns="45720" rtlCol="0" anchor="ctr"/>
          <a:lstStyle>
            <a:lvl1pPr algn="r">
              <a:defRPr sz="1200">
                <a:solidFill>
                  <a:schemeClr val="tx1"/>
                </a:solidFill>
              </a:defRPr>
            </a:lvl1pPr>
          </a:lstStyle>
          <a:p>
            <a:pPr defTabSz="914400" fontAlgn="base">
              <a:spcBef>
                <a:spcPct val="0"/>
              </a:spcBef>
              <a:spcAft>
                <a:spcPct val="0"/>
              </a:spcAft>
              <a:defRPr/>
            </a:pPr>
            <a:fld id="{D78A5956-3BEF-434F-B890-CB871614E793}" type="slidenum">
              <a:rPr lang="en-US" smtClean="0">
                <a:ea typeface="MS PGothic" charset="0"/>
              </a:rPr>
              <a:pPr defTabSz="914400" fontAlgn="base">
                <a:spcBef>
                  <a:spcPct val="0"/>
                </a:spcBef>
                <a:spcAft>
                  <a:spcPct val="0"/>
                </a:spcAft>
                <a:defRPr/>
              </a:pPr>
              <a:t>‹#›</a:t>
            </a:fld>
            <a:endParaRPr lang="en-US">
              <a:ea typeface="MS PGothic" charset="0"/>
            </a:endParaRPr>
          </a:p>
        </p:txBody>
      </p:sp>
    </p:spTree>
    <p:extLst>
      <p:ext uri="{BB962C8B-B14F-4D97-AF65-F5344CB8AC3E}">
        <p14:creationId xmlns:p14="http://schemas.microsoft.com/office/powerpoint/2010/main" val="3309921849"/>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 id="2147483733" r:id="rId13"/>
    <p:sldLayoutId id="2147483734" r:id="rId14"/>
    <p:sldLayoutId id="2147483735" r:id="rId15"/>
    <p:sldLayoutId id="2147483736" r:id="rId16"/>
    <p:sldLayoutId id="2147483737" r:id="rId17"/>
    <p:sldLayoutId id="2147483738" r:id="rId18"/>
    <p:sldLayoutId id="2147483769" r:id="rId19"/>
  </p:sldLayoutIdLst>
  <p:hf hdr="0" ftr="0" dt="0"/>
  <p:txStyles>
    <p:titleStyle>
      <a:lvl1pPr algn="l" defTabSz="914400" rtl="0" eaLnBrk="1" latinLnBrk="0" hangingPunct="1">
        <a:lnSpc>
          <a:spcPct val="90000"/>
        </a:lnSpc>
        <a:spcBef>
          <a:spcPct val="0"/>
        </a:spcBef>
        <a:buNone/>
        <a:defRPr sz="32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smtClean="0"/>
              <a:t>8/15/25</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base">
              <a:spcBef>
                <a:spcPct val="0"/>
              </a:spcBef>
              <a:spcAft>
                <a:spcPct val="0"/>
              </a:spcAft>
              <a:defRPr/>
            </a:pPr>
            <a:fld id="{D78A5956-3BEF-434F-B890-CB871614E793}" type="slidenum">
              <a:rPr lang="en-US" smtClean="0">
                <a:ea typeface="MS PGothic" charset="0"/>
              </a:rPr>
              <a:pPr fontAlgn="base">
                <a:spcBef>
                  <a:spcPct val="0"/>
                </a:spcBef>
                <a:spcAft>
                  <a:spcPct val="0"/>
                </a:spcAft>
                <a:defRPr/>
              </a:pPr>
              <a:t>‹#›</a:t>
            </a:fld>
            <a:endParaRPr lang="en-US">
              <a:ea typeface="MS PGothic" charset="0"/>
            </a:endParaRPr>
          </a:p>
        </p:txBody>
      </p:sp>
    </p:spTree>
    <p:extLst>
      <p:ext uri="{BB962C8B-B14F-4D97-AF65-F5344CB8AC3E}">
        <p14:creationId xmlns:p14="http://schemas.microsoft.com/office/powerpoint/2010/main" val="1635974165"/>
      </p:ext>
    </p:extLst>
  </p:cSld>
  <p:clrMap bg1="lt1" tx1="dk1" bg2="lt2" tx2="dk2" accent1="accent1" accent2="accent2" accent3="accent3" accent4="accent4" accent5="accent5" accent6="accent6" hlink="hlink" folHlink="folHlink"/>
  <p:sldLayoutIdLst>
    <p:sldLayoutId id="2147483771" r:id="rId1"/>
    <p:sldLayoutId id="2147483772" r:id="rId2"/>
    <p:sldLayoutId id="2147483773" r:id="rId3"/>
    <p:sldLayoutId id="2147483774" r:id="rId4"/>
    <p:sldLayoutId id="2147483775" r:id="rId5"/>
    <p:sldLayoutId id="2147483776" r:id="rId6"/>
    <p:sldLayoutId id="2147483777" r:id="rId7"/>
    <p:sldLayoutId id="2147483778" r:id="rId8"/>
    <p:sldLayoutId id="2147483779" r:id="rId9"/>
    <p:sldLayoutId id="2147483780" r:id="rId10"/>
    <p:sldLayoutId id="2147483781" r:id="rId11"/>
    <p:sldLayoutId id="2147483782" r:id="rId12"/>
    <p:sldLayoutId id="2147483783" r:id="rId13"/>
    <p:sldLayoutId id="2147483784" r:id="rId14"/>
    <p:sldLayoutId id="2147483785" r:id="rId15"/>
    <p:sldLayoutId id="2147483786" r:id="rId16"/>
    <p:sldLayoutId id="2147483787" r:id="rId17"/>
    <p:sldLayoutId id="2147483788" r:id="rId18"/>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31314"/>
            <a:ext cx="7886700" cy="582726"/>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27921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4"/>
          </p:nvPr>
        </p:nvSpPr>
        <p:spPr>
          <a:xfrm>
            <a:off x="8515350" y="6356350"/>
            <a:ext cx="475321" cy="365125"/>
          </a:xfrm>
          <a:prstGeom prst="rect">
            <a:avLst/>
          </a:prstGeom>
        </p:spPr>
        <p:txBody>
          <a:bodyPr vert="horz" lIns="91440" tIns="45720" rIns="91440" bIns="45720" rtlCol="0" anchor="ctr"/>
          <a:lstStyle>
            <a:lvl1pPr algn="r">
              <a:defRPr sz="1200">
                <a:solidFill>
                  <a:schemeClr val="tx1"/>
                </a:solidFill>
              </a:defRPr>
            </a:lvl1pPr>
          </a:lstStyle>
          <a:p>
            <a:pPr defTabSz="914400" fontAlgn="base">
              <a:spcBef>
                <a:spcPct val="0"/>
              </a:spcBef>
              <a:spcAft>
                <a:spcPct val="0"/>
              </a:spcAft>
              <a:defRPr/>
            </a:pPr>
            <a:fld id="{D78A5956-3BEF-434F-B890-CB871614E793}" type="slidenum">
              <a:rPr lang="en-US" smtClean="0">
                <a:ea typeface="MS PGothic" charset="0"/>
              </a:rPr>
              <a:pPr defTabSz="914400" fontAlgn="base">
                <a:spcBef>
                  <a:spcPct val="0"/>
                </a:spcBef>
                <a:spcAft>
                  <a:spcPct val="0"/>
                </a:spcAft>
                <a:defRPr/>
              </a:pPr>
              <a:t>‹#›</a:t>
            </a:fld>
            <a:endParaRPr lang="en-US">
              <a:ea typeface="MS PGothic" charset="0"/>
            </a:endParaRPr>
          </a:p>
        </p:txBody>
      </p:sp>
    </p:spTree>
    <p:extLst>
      <p:ext uri="{BB962C8B-B14F-4D97-AF65-F5344CB8AC3E}">
        <p14:creationId xmlns:p14="http://schemas.microsoft.com/office/powerpoint/2010/main" val="1603579383"/>
      </p:ext>
    </p:extLst>
  </p:cSld>
  <p:clrMap bg1="lt1" tx1="dk1" bg2="lt2" tx2="dk2" accent1="accent1" accent2="accent2" accent3="accent3" accent4="accent4" accent5="accent5" accent6="accent6" hlink="hlink" folHlink="folHlink"/>
  <p:sldLayoutIdLst>
    <p:sldLayoutId id="2147483790" r:id="rId1"/>
    <p:sldLayoutId id="2147483791" r:id="rId2"/>
    <p:sldLayoutId id="2147483792" r:id="rId3"/>
    <p:sldLayoutId id="2147483793" r:id="rId4"/>
    <p:sldLayoutId id="2147483794" r:id="rId5"/>
    <p:sldLayoutId id="2147483795" r:id="rId6"/>
    <p:sldLayoutId id="2147483796" r:id="rId7"/>
    <p:sldLayoutId id="2147483797" r:id="rId8"/>
    <p:sldLayoutId id="2147483798" r:id="rId9"/>
    <p:sldLayoutId id="2147483799" r:id="rId10"/>
    <p:sldLayoutId id="2147483800" r:id="rId11"/>
    <p:sldLayoutId id="2147483801" r:id="rId12"/>
    <p:sldLayoutId id="2147483802" r:id="rId13"/>
    <p:sldLayoutId id="2147483803" r:id="rId14"/>
    <p:sldLayoutId id="2147483804" r:id="rId15"/>
    <p:sldLayoutId id="2147483805" r:id="rId16"/>
    <p:sldLayoutId id="2147483806" r:id="rId17"/>
    <p:sldLayoutId id="2147483807" r:id="rId18"/>
  </p:sldLayoutIdLst>
  <p:hf hdr="0" ftr="0" dt="0"/>
  <p:txStyles>
    <p:titleStyle>
      <a:lvl1pPr algn="l" defTabSz="914400" rtl="0" eaLnBrk="1" latinLnBrk="0" hangingPunct="1">
        <a:lnSpc>
          <a:spcPct val="90000"/>
        </a:lnSpc>
        <a:spcBef>
          <a:spcPct val="0"/>
        </a:spcBef>
        <a:buNone/>
        <a:defRPr sz="32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image" Target="../media/image31.png"/><Relationship Id="rId1" Type="http://schemas.openxmlformats.org/officeDocument/2006/relationships/slideLayout" Target="../slideLayouts/slideLayout18.xml"/><Relationship Id="rId4" Type="http://schemas.openxmlformats.org/officeDocument/2006/relationships/image" Target="../media/image32.emf"/></Relationships>
</file>

<file path=ppt/slides/_rels/slide11.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oleObject" Target="../embeddings/oleObject3.bin"/><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0.xml"/><Relationship Id="rId5" Type="http://schemas.openxmlformats.org/officeDocument/2006/relationships/image" Target="../media/image39.png"/><Relationship Id="rId4" Type="http://schemas.openxmlformats.org/officeDocument/2006/relationships/image" Target="../media/image38.png"/></Relationships>
</file>

<file path=ppt/slides/_rels/slide14.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oleObject" Target="../embeddings/oleObject4.bin"/><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oleObject" Target="../embeddings/oleObject5.bin"/><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oleObject" Target="../embeddings/oleObject6.bin"/><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8.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oleObject" Target="../embeddings/oleObject7.bin"/><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image" Target="../media/image46.emf"/><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oleObject" Target="../embeddings/oleObject8.bin"/><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oleObject" Target="../embeddings/oleObject9.bin"/><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8" Type="http://schemas.openxmlformats.org/officeDocument/2006/relationships/notesSlide" Target="../notesSlides/notesSlide10.xml"/><Relationship Id="rId13" Type="http://schemas.microsoft.com/office/2007/relationships/diagramDrawing" Target="../diagrams/drawing4.xml"/><Relationship Id="rId18" Type="http://schemas.openxmlformats.org/officeDocument/2006/relationships/image" Target="../media/image15.png"/><Relationship Id="rId3" Type="http://schemas.openxmlformats.org/officeDocument/2006/relationships/tags" Target="../tags/tag4.xml"/><Relationship Id="rId21" Type="http://schemas.openxmlformats.org/officeDocument/2006/relationships/image" Target="../media/image52.svg"/><Relationship Id="rId7" Type="http://schemas.openxmlformats.org/officeDocument/2006/relationships/slideLayout" Target="../slideLayouts/slideLayout35.xml"/><Relationship Id="rId12" Type="http://schemas.openxmlformats.org/officeDocument/2006/relationships/diagramColors" Target="../diagrams/colors4.xml"/><Relationship Id="rId17" Type="http://schemas.openxmlformats.org/officeDocument/2006/relationships/image" Target="../media/image50.svg"/><Relationship Id="rId2" Type="http://schemas.openxmlformats.org/officeDocument/2006/relationships/tags" Target="../tags/tag3.xml"/><Relationship Id="rId16" Type="http://schemas.openxmlformats.org/officeDocument/2006/relationships/image" Target="../media/image13.png"/><Relationship Id="rId20" Type="http://schemas.openxmlformats.org/officeDocument/2006/relationships/image" Target="../media/image17.pn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diagramQuickStyle" Target="../diagrams/quickStyle4.xml"/><Relationship Id="rId5" Type="http://schemas.openxmlformats.org/officeDocument/2006/relationships/tags" Target="../tags/tag6.xml"/><Relationship Id="rId15" Type="http://schemas.openxmlformats.org/officeDocument/2006/relationships/image" Target="../media/image49.svg"/><Relationship Id="rId10" Type="http://schemas.openxmlformats.org/officeDocument/2006/relationships/diagramLayout" Target="../diagrams/layout4.xml"/><Relationship Id="rId19" Type="http://schemas.openxmlformats.org/officeDocument/2006/relationships/image" Target="../media/image51.svg"/><Relationship Id="rId4" Type="http://schemas.openxmlformats.org/officeDocument/2006/relationships/tags" Target="../tags/tag5.xml"/><Relationship Id="rId9" Type="http://schemas.openxmlformats.org/officeDocument/2006/relationships/diagramData" Target="../diagrams/data4.xml"/><Relationship Id="rId14" Type="http://schemas.openxmlformats.org/officeDocument/2006/relationships/image" Target="../media/image11.png"/><Relationship Id="rId22" Type="http://schemas.openxmlformats.org/officeDocument/2006/relationships/image" Target="../media/image19.png"/></Relationships>
</file>

<file path=ppt/slides/_rels/slide28.xml.rels><?xml version="1.0" encoding="UTF-8" standalone="yes"?>
<Relationships xmlns="http://schemas.openxmlformats.org/package/2006/relationships"><Relationship Id="rId2" Type="http://schemas.openxmlformats.org/officeDocument/2006/relationships/image" Target="../media/image53.tiff"/><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oleObject" Target="../embeddings/oleObject10.bin"/><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oleObject" Target="../embeddings/oleObject11.bin"/><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2" Type="http://schemas.openxmlformats.org/officeDocument/2006/relationships/image" Target="../media/image57.tiff"/><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3" Type="http://schemas.openxmlformats.org/officeDocument/2006/relationships/image" Target="../media/image58.emf"/><Relationship Id="rId2" Type="http://schemas.openxmlformats.org/officeDocument/2006/relationships/oleObject" Target="../embeddings/oleObject12.bin"/><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19.xml"/></Relationships>
</file>

<file path=ppt/slides/_rels/slide35.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oleObject" Target="../embeddings/oleObject13.bin"/><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3" Type="http://schemas.openxmlformats.org/officeDocument/2006/relationships/image" Target="../media/image62.emf"/><Relationship Id="rId2" Type="http://schemas.openxmlformats.org/officeDocument/2006/relationships/oleObject" Target="../embeddings/oleObject14.bin"/><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19.xml"/></Relationships>
</file>

<file path=ppt/slides/_rels/slide3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svg"/><Relationship Id="rId18" Type="http://schemas.openxmlformats.org/officeDocument/2006/relationships/image" Target="../media/image21.png"/><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image" Target="../media/image15.png"/><Relationship Id="rId17" Type="http://schemas.openxmlformats.org/officeDocument/2006/relationships/image" Target="../media/image20.png"/><Relationship Id="rId2" Type="http://schemas.openxmlformats.org/officeDocument/2006/relationships/notesSlide" Target="../notesSlides/notesSlide3.xml"/><Relationship Id="rId16" Type="http://schemas.openxmlformats.org/officeDocument/2006/relationships/image" Target="../media/image19.png"/><Relationship Id="rId1" Type="http://schemas.openxmlformats.org/officeDocument/2006/relationships/slideLayout" Target="../slideLayouts/slideLayout37.xml"/><Relationship Id="rId6" Type="http://schemas.openxmlformats.org/officeDocument/2006/relationships/diagramColors" Target="../diagrams/colors1.xml"/><Relationship Id="rId11" Type="http://schemas.openxmlformats.org/officeDocument/2006/relationships/image" Target="../media/image14.svg"/><Relationship Id="rId5" Type="http://schemas.openxmlformats.org/officeDocument/2006/relationships/diagramQuickStyle" Target="../diagrams/quickStyle1.xml"/><Relationship Id="rId15" Type="http://schemas.openxmlformats.org/officeDocument/2006/relationships/image" Target="../media/image18.svg"/><Relationship Id="rId10" Type="http://schemas.openxmlformats.org/officeDocument/2006/relationships/image" Target="../media/image13.png"/><Relationship Id="rId19" Type="http://schemas.openxmlformats.org/officeDocument/2006/relationships/image" Target="../media/image22.png"/><Relationship Id="rId4" Type="http://schemas.openxmlformats.org/officeDocument/2006/relationships/diagramLayout" Target="../diagrams/layout1.xml"/><Relationship Id="rId9" Type="http://schemas.openxmlformats.org/officeDocument/2006/relationships/image" Target="../media/image12.svg"/><Relationship Id="rId14" Type="http://schemas.openxmlformats.org/officeDocument/2006/relationships/image" Target="../media/image17.png"/></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svg"/><Relationship Id="rId18" Type="http://schemas.openxmlformats.org/officeDocument/2006/relationships/image" Target="../media/image24.png"/><Relationship Id="rId3" Type="http://schemas.openxmlformats.org/officeDocument/2006/relationships/diagramData" Target="../diagrams/data2.xml"/><Relationship Id="rId7" Type="http://schemas.microsoft.com/office/2007/relationships/diagramDrawing" Target="../diagrams/drawing2.xml"/><Relationship Id="rId12" Type="http://schemas.openxmlformats.org/officeDocument/2006/relationships/image" Target="../media/image15.png"/><Relationship Id="rId17" Type="http://schemas.openxmlformats.org/officeDocument/2006/relationships/image" Target="../media/image23.png"/><Relationship Id="rId2" Type="http://schemas.openxmlformats.org/officeDocument/2006/relationships/notesSlide" Target="../notesSlides/notesSlide4.xml"/><Relationship Id="rId16" Type="http://schemas.openxmlformats.org/officeDocument/2006/relationships/image" Target="../media/image19.png"/><Relationship Id="rId1" Type="http://schemas.openxmlformats.org/officeDocument/2006/relationships/slideLayout" Target="../slideLayouts/slideLayout37.xml"/><Relationship Id="rId6" Type="http://schemas.openxmlformats.org/officeDocument/2006/relationships/diagramColors" Target="../diagrams/colors2.xml"/><Relationship Id="rId11" Type="http://schemas.openxmlformats.org/officeDocument/2006/relationships/image" Target="../media/image14.svg"/><Relationship Id="rId5" Type="http://schemas.openxmlformats.org/officeDocument/2006/relationships/diagramQuickStyle" Target="../diagrams/quickStyle2.xml"/><Relationship Id="rId15" Type="http://schemas.openxmlformats.org/officeDocument/2006/relationships/image" Target="../media/image18.svg"/><Relationship Id="rId10" Type="http://schemas.openxmlformats.org/officeDocument/2006/relationships/image" Target="../media/image13.png"/><Relationship Id="rId19" Type="http://schemas.openxmlformats.org/officeDocument/2006/relationships/image" Target="../media/image25.png"/><Relationship Id="rId4" Type="http://schemas.openxmlformats.org/officeDocument/2006/relationships/diagramLayout" Target="../diagrams/layout2.xml"/><Relationship Id="rId9" Type="http://schemas.openxmlformats.org/officeDocument/2006/relationships/image" Target="../media/image12.svg"/><Relationship Id="rId14" Type="http://schemas.openxmlformats.org/officeDocument/2006/relationships/image" Target="../media/image17.png"/></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svg"/><Relationship Id="rId18" Type="http://schemas.openxmlformats.org/officeDocument/2006/relationships/oleObject" Target="../embeddings/oleObject1.bin"/><Relationship Id="rId3" Type="http://schemas.openxmlformats.org/officeDocument/2006/relationships/diagramData" Target="../diagrams/data3.xml"/><Relationship Id="rId7" Type="http://schemas.microsoft.com/office/2007/relationships/diagramDrawing" Target="../diagrams/drawing3.xml"/><Relationship Id="rId12" Type="http://schemas.openxmlformats.org/officeDocument/2006/relationships/image" Target="../media/image15.png"/><Relationship Id="rId17" Type="http://schemas.openxmlformats.org/officeDocument/2006/relationships/image" Target="../media/image26.png"/><Relationship Id="rId2" Type="http://schemas.openxmlformats.org/officeDocument/2006/relationships/notesSlide" Target="../notesSlides/notesSlide5.xml"/><Relationship Id="rId16" Type="http://schemas.openxmlformats.org/officeDocument/2006/relationships/image" Target="../media/image19.png"/><Relationship Id="rId20" Type="http://schemas.openxmlformats.org/officeDocument/2006/relationships/image" Target="../media/image28.png"/><Relationship Id="rId1" Type="http://schemas.openxmlformats.org/officeDocument/2006/relationships/slideLayout" Target="../slideLayouts/slideLayout37.xml"/><Relationship Id="rId6" Type="http://schemas.openxmlformats.org/officeDocument/2006/relationships/diagramColors" Target="../diagrams/colors3.xml"/><Relationship Id="rId11" Type="http://schemas.openxmlformats.org/officeDocument/2006/relationships/image" Target="../media/image14.svg"/><Relationship Id="rId5" Type="http://schemas.openxmlformats.org/officeDocument/2006/relationships/diagramQuickStyle" Target="../diagrams/quickStyle3.xml"/><Relationship Id="rId15" Type="http://schemas.openxmlformats.org/officeDocument/2006/relationships/image" Target="../media/image18.svg"/><Relationship Id="rId10" Type="http://schemas.openxmlformats.org/officeDocument/2006/relationships/image" Target="../media/image13.png"/><Relationship Id="rId19" Type="http://schemas.openxmlformats.org/officeDocument/2006/relationships/image" Target="../media/image27.png"/><Relationship Id="rId4" Type="http://schemas.openxmlformats.org/officeDocument/2006/relationships/diagramLayout" Target="../diagrams/layout3.xml"/><Relationship Id="rId9" Type="http://schemas.openxmlformats.org/officeDocument/2006/relationships/image" Target="../media/image12.svg"/><Relationship Id="rId14" Type="http://schemas.openxmlformats.org/officeDocument/2006/relationships/image" Target="../media/image17.png"/></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5.xml"/></Relationships>
</file>

<file path=ppt/slides/_rels/slide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TextBox 126"/>
          <p:cNvSpPr txBox="1">
            <a:spLocks noChangeArrowheads="1"/>
          </p:cNvSpPr>
          <p:nvPr/>
        </p:nvSpPr>
        <p:spPr bwMode="auto">
          <a:xfrm>
            <a:off x="990600" y="5218216"/>
            <a:ext cx="7470775" cy="707868"/>
          </a:xfrm>
          <a:prstGeom prst="rect">
            <a:avLst/>
          </a:prstGeom>
          <a:noFill/>
          <a:ln w="9525">
            <a:noFill/>
            <a:miter lim="800000"/>
            <a:headEnd/>
            <a:tailEnd/>
          </a:ln>
        </p:spPr>
        <p:txBody>
          <a:bodyPr lIns="91422" tIns="45711" rIns="91422" bIns="45711">
            <a:spAutoFit/>
          </a:bodyPr>
          <a:lstStyle/>
          <a:p>
            <a:pPr algn="ctr"/>
            <a:r>
              <a:rPr lang="en-US" sz="2400" b="1" dirty="0">
                <a:latin typeface="+mn-lt"/>
              </a:rPr>
              <a:t>Financials </a:t>
            </a:r>
          </a:p>
          <a:p>
            <a:pPr algn="ctr"/>
            <a:r>
              <a:rPr lang="en-US" sz="1600" dirty="0">
                <a:latin typeface="+mn-lt"/>
              </a:rPr>
              <a:t>January 15, 2025</a:t>
            </a:r>
          </a:p>
        </p:txBody>
      </p:sp>
      <p:pic>
        <p:nvPicPr>
          <p:cNvPr id="5" name="Picture 4">
            <a:extLst>
              <a:ext uri="{FF2B5EF4-FFF2-40B4-BE49-F238E27FC236}">
                <a16:creationId xmlns:a16="http://schemas.microsoft.com/office/drawing/2014/main" id="{7AC0F728-F84B-414F-8BD4-AE8C74B0AFD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057714" y="2148640"/>
            <a:ext cx="5028571" cy="1906667"/>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t>Path to Production</a:t>
            </a:r>
          </a:p>
        </p:txBody>
      </p:sp>
      <p:pic>
        <p:nvPicPr>
          <p:cNvPr id="7" name="Picture 6">
            <a:extLst>
              <a:ext uri="{FF2B5EF4-FFF2-40B4-BE49-F238E27FC236}">
                <a16:creationId xmlns:a16="http://schemas.microsoft.com/office/drawing/2014/main" id="{F09327B9-5CF0-384C-9B92-0C2DDDBD4AD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77256" y="4215161"/>
            <a:ext cx="1607145" cy="1728439"/>
          </a:xfrm>
          <a:prstGeom prst="rect">
            <a:avLst/>
          </a:prstGeom>
          <a:ln w="25400">
            <a:solidFill>
              <a:schemeClr val="tx1"/>
            </a:solidFill>
          </a:ln>
        </p:spPr>
      </p:pic>
      <p:sp>
        <p:nvSpPr>
          <p:cNvPr id="8" name="TextBox 7">
            <a:extLst>
              <a:ext uri="{FF2B5EF4-FFF2-40B4-BE49-F238E27FC236}">
                <a16:creationId xmlns:a16="http://schemas.microsoft.com/office/drawing/2014/main" id="{E2E3E4AC-3E7F-9B4B-8A2E-BFDBB1FE58E1}"/>
              </a:ext>
            </a:extLst>
          </p:cNvPr>
          <p:cNvSpPr txBox="1"/>
          <p:nvPr/>
        </p:nvSpPr>
        <p:spPr>
          <a:xfrm>
            <a:off x="2590800" y="4572000"/>
            <a:ext cx="5257800" cy="923330"/>
          </a:xfrm>
          <a:prstGeom prst="rect">
            <a:avLst/>
          </a:prstGeom>
          <a:noFill/>
        </p:spPr>
        <p:txBody>
          <a:bodyPr wrap="square" rtlCol="0">
            <a:spAutoFit/>
          </a:bodyPr>
          <a:lstStyle/>
          <a:p>
            <a:r>
              <a:rPr lang="en-US" sz="1800" b="1" dirty="0"/>
              <a:t>Functioning optical power pilot </a:t>
            </a:r>
            <a:r>
              <a:rPr lang="en-US" sz="1800" dirty="0"/>
              <a:t>– March 2022, further TPV engineering work to produce electric demonstration unit</a:t>
            </a:r>
          </a:p>
        </p:txBody>
      </p:sp>
      <p:graphicFrame>
        <p:nvGraphicFramePr>
          <p:cNvPr id="24" name="Object 23">
            <a:extLst>
              <a:ext uri="{FF2B5EF4-FFF2-40B4-BE49-F238E27FC236}">
                <a16:creationId xmlns:a16="http://schemas.microsoft.com/office/drawing/2014/main" id="{79A0F060-83F9-881B-DEA8-642D8BE8CC4A}"/>
              </a:ext>
            </a:extLst>
          </p:cNvPr>
          <p:cNvGraphicFramePr>
            <a:graphicFrameLocks noChangeAspect="1"/>
          </p:cNvGraphicFramePr>
          <p:nvPr>
            <p:extLst>
              <p:ext uri="{D42A27DB-BD31-4B8C-83A1-F6EECF244321}">
                <p14:modId xmlns:p14="http://schemas.microsoft.com/office/powerpoint/2010/main" val="2193450438"/>
              </p:ext>
            </p:extLst>
          </p:nvPr>
        </p:nvGraphicFramePr>
        <p:xfrm>
          <a:off x="646938" y="1066800"/>
          <a:ext cx="8233811" cy="2661876"/>
        </p:xfrm>
        <a:graphic>
          <a:graphicData uri="http://schemas.openxmlformats.org/presentationml/2006/ole">
            <mc:AlternateContent xmlns:mc="http://schemas.openxmlformats.org/markup-compatibility/2006">
              <mc:Choice xmlns:v="urn:schemas-microsoft-com:vml" Requires="v">
                <p:oleObj name="Acrobat Document" r:id="rId3" imgW="5372056" imgH="1737254" progId="Acrobat.Document.DC">
                  <p:embed/>
                </p:oleObj>
              </mc:Choice>
              <mc:Fallback>
                <p:oleObj name="Acrobat Document" r:id="rId3" imgW="5372056" imgH="1737254" progId="Acrobat.Document.DC">
                  <p:embed/>
                  <p:pic>
                    <p:nvPicPr>
                      <p:cNvPr id="0" name=""/>
                      <p:cNvPicPr/>
                      <p:nvPr/>
                    </p:nvPicPr>
                    <p:blipFill>
                      <a:blip r:embed="rId4"/>
                      <a:stretch>
                        <a:fillRect/>
                      </a:stretch>
                    </p:blipFill>
                    <p:spPr>
                      <a:xfrm>
                        <a:off x="646938" y="1066800"/>
                        <a:ext cx="8233811" cy="2661876"/>
                      </a:xfrm>
                      <a:prstGeom prst="rect">
                        <a:avLst/>
                      </a:prstGeom>
                    </p:spPr>
                  </p:pic>
                </p:oleObj>
              </mc:Fallback>
            </mc:AlternateContent>
          </a:graphicData>
        </a:graphic>
      </p:graphicFrame>
    </p:spTree>
    <p:extLst>
      <p:ext uri="{BB962C8B-B14F-4D97-AF65-F5344CB8AC3E}">
        <p14:creationId xmlns:p14="http://schemas.microsoft.com/office/powerpoint/2010/main" val="2538941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a:t>Significant Revenue Across Initial Markets </a:t>
            </a:r>
          </a:p>
        </p:txBody>
      </p:sp>
      <p:graphicFrame>
        <p:nvGraphicFramePr>
          <p:cNvPr id="4" name="Object 3">
            <a:extLst>
              <a:ext uri="{FF2B5EF4-FFF2-40B4-BE49-F238E27FC236}">
                <a16:creationId xmlns:a16="http://schemas.microsoft.com/office/drawing/2014/main" id="{C28AB883-E691-9AEE-B57A-78609460ABE2}"/>
              </a:ext>
            </a:extLst>
          </p:cNvPr>
          <p:cNvGraphicFramePr>
            <a:graphicFrameLocks noChangeAspect="1"/>
          </p:cNvGraphicFramePr>
          <p:nvPr>
            <p:extLst>
              <p:ext uri="{D42A27DB-BD31-4B8C-83A1-F6EECF244321}">
                <p14:modId xmlns:p14="http://schemas.microsoft.com/office/powerpoint/2010/main" val="2880213517"/>
              </p:ext>
            </p:extLst>
          </p:nvPr>
        </p:nvGraphicFramePr>
        <p:xfrm>
          <a:off x="619125" y="1219200"/>
          <a:ext cx="7905750" cy="4691537"/>
        </p:xfrm>
        <a:graphic>
          <a:graphicData uri="http://schemas.openxmlformats.org/presentationml/2006/ole">
            <mc:AlternateContent xmlns:mc="http://schemas.openxmlformats.org/markup-compatibility/2006">
              <mc:Choice xmlns:v="urn:schemas-microsoft-com:vml" Requires="v">
                <p:oleObj name="Acrobat Document" r:id="rId2" imgW="5173669" imgH="3070640" progId="Acrobat.Document.DC">
                  <p:embed/>
                </p:oleObj>
              </mc:Choice>
              <mc:Fallback>
                <p:oleObj name="Acrobat Document" r:id="rId2" imgW="5173669" imgH="3070640" progId="Acrobat.Document.DC">
                  <p:embed/>
                  <p:pic>
                    <p:nvPicPr>
                      <p:cNvPr id="0" name=""/>
                      <p:cNvPicPr/>
                      <p:nvPr/>
                    </p:nvPicPr>
                    <p:blipFill>
                      <a:blip r:embed="rId3"/>
                      <a:stretch>
                        <a:fillRect/>
                      </a:stretch>
                    </p:blipFill>
                    <p:spPr>
                      <a:xfrm>
                        <a:off x="619125" y="1219200"/>
                        <a:ext cx="7905750" cy="4691537"/>
                      </a:xfrm>
                      <a:prstGeom prst="rect">
                        <a:avLst/>
                      </a:prstGeom>
                    </p:spPr>
                  </p:pic>
                </p:oleObj>
              </mc:Fallback>
            </mc:AlternateContent>
          </a:graphicData>
        </a:graphic>
      </p:graphicFrame>
    </p:spTree>
    <p:extLst>
      <p:ext uri="{BB962C8B-B14F-4D97-AF65-F5344CB8AC3E}">
        <p14:creationId xmlns:p14="http://schemas.microsoft.com/office/powerpoint/2010/main" val="4190488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32B49F13-C6DA-F940-A0CA-A5E958501701}"/>
              </a:ext>
            </a:extLst>
          </p:cNvPr>
          <p:cNvGrpSpPr/>
          <p:nvPr/>
        </p:nvGrpSpPr>
        <p:grpSpPr>
          <a:xfrm>
            <a:off x="12634" y="1243765"/>
            <a:ext cx="4632292" cy="4805043"/>
            <a:chOff x="12634" y="1243765"/>
            <a:chExt cx="4632292" cy="4805043"/>
          </a:xfrm>
        </p:grpSpPr>
        <p:grpSp>
          <p:nvGrpSpPr>
            <p:cNvPr id="23" name="Group 22"/>
            <p:cNvGrpSpPr/>
            <p:nvPr/>
          </p:nvGrpSpPr>
          <p:grpSpPr>
            <a:xfrm>
              <a:off x="990600" y="2346960"/>
              <a:ext cx="2743200" cy="2606040"/>
              <a:chOff x="990600" y="1143000"/>
              <a:chExt cx="2743200" cy="2606040"/>
            </a:xfrm>
          </p:grpSpPr>
          <p:sp>
            <p:nvSpPr>
              <p:cNvPr id="21" name="Oval 20"/>
              <p:cNvSpPr/>
              <p:nvPr/>
            </p:nvSpPr>
            <p:spPr bwMode="auto">
              <a:xfrm>
                <a:off x="1127760" y="1143000"/>
                <a:ext cx="2606040" cy="2606040"/>
              </a:xfrm>
              <a:prstGeom prst="ellipse">
                <a:avLst/>
              </a:prstGeom>
              <a:solidFill>
                <a:srgbClr val="3366FF"/>
              </a:solidFill>
              <a:ln w="9525" cap="flat" cmpd="sng" algn="ctr">
                <a:solidFill>
                  <a:srgbClr val="000000"/>
                </a:solidFill>
                <a:prstDash val="solid"/>
                <a:round/>
                <a:headEnd type="none" w="med" len="med"/>
                <a:tailEnd type="none" w="med" len="med"/>
              </a:ln>
              <a:effectLst/>
            </p:spPr>
            <p:txBody>
              <a:bodyPr vert="vert270" wrap="square" lIns="91440" tIns="45720" rIns="91440" bIns="45720" numCol="1" rtlCol="0" anchor="ctr" anchorCtr="1" compatLnSpc="1">
                <a:prstTxWarp prst="textNoShape">
                  <a:avLst/>
                </a:prstTxWarp>
              </a:bodyPr>
              <a:lstStyle/>
              <a:p>
                <a:pPr marL="342900" marR="0" lvl="0" indent="-342900" algn="ctr" defTabSz="914400" rtl="0" eaLnBrk="1" fontAlgn="base" latinLnBrk="0" hangingPunct="1">
                  <a:lnSpc>
                    <a:spcPct val="80000"/>
                  </a:lnSpc>
                  <a:spcBef>
                    <a:spcPct val="20000"/>
                  </a:spcBef>
                  <a:spcAft>
                    <a:spcPct val="0"/>
                  </a:spcAft>
                  <a:buClr>
                    <a:srgbClr val="010199"/>
                  </a:buClr>
                  <a:buSzPct val="120000"/>
                  <a:buFontTx/>
                  <a:buNone/>
                  <a:tabLst/>
                  <a:defRPr/>
                </a:pPr>
                <a:endParaRPr kumimoji="0" lang="en-US" sz="2000" b="0" i="0" u="none" strike="noStrike" kern="1200" cap="none" spc="0" normalizeH="0" baseline="0" noProof="0" dirty="0">
                  <a:ln>
                    <a:noFill/>
                  </a:ln>
                  <a:solidFill>
                    <a:srgbClr val="FFFFFF"/>
                  </a:solidFill>
                  <a:effectLst/>
                  <a:uLnTx/>
                  <a:uFillTx/>
                  <a:latin typeface="Tahoma" pitchFamily="34" charset="0"/>
                  <a:ea typeface="+mn-ea"/>
                  <a:cs typeface="Arial" charset="0"/>
                </a:endParaRPr>
              </a:p>
            </p:txBody>
          </p:sp>
          <p:sp>
            <p:nvSpPr>
              <p:cNvPr id="20" name="Oval 19"/>
              <p:cNvSpPr/>
              <p:nvPr/>
            </p:nvSpPr>
            <p:spPr bwMode="auto">
              <a:xfrm>
                <a:off x="1242060" y="1257300"/>
                <a:ext cx="2377440" cy="2377440"/>
              </a:xfrm>
              <a:prstGeom prst="ellipse">
                <a:avLst/>
              </a:prstGeom>
              <a:solidFill>
                <a:schemeClr val="bg1"/>
              </a:solidFill>
              <a:ln w="9525" cap="flat" cmpd="sng" algn="ctr">
                <a:solidFill>
                  <a:srgbClr val="000000"/>
                </a:solidFill>
                <a:prstDash val="solid"/>
                <a:round/>
                <a:headEnd type="none" w="med" len="med"/>
                <a:tailEnd type="none" w="med" len="med"/>
              </a:ln>
              <a:effectLst/>
            </p:spPr>
            <p:txBody>
              <a:bodyPr vert="vert270" wrap="square" lIns="91440" tIns="45720" rIns="91440" bIns="45720" numCol="1" rtlCol="0" anchor="ctr" anchorCtr="1" compatLnSpc="1">
                <a:prstTxWarp prst="textNoShape">
                  <a:avLst/>
                </a:prstTxWarp>
              </a:bodyPr>
              <a:lstStyle/>
              <a:p>
                <a:pPr marL="342900" marR="0" lvl="0" indent="-342900" algn="ctr" defTabSz="914400" rtl="0" eaLnBrk="1" fontAlgn="base" latinLnBrk="0" hangingPunct="1">
                  <a:lnSpc>
                    <a:spcPct val="80000"/>
                  </a:lnSpc>
                  <a:spcBef>
                    <a:spcPct val="20000"/>
                  </a:spcBef>
                  <a:spcAft>
                    <a:spcPct val="0"/>
                  </a:spcAft>
                  <a:buClr>
                    <a:srgbClr val="010199"/>
                  </a:buClr>
                  <a:buSzPct val="120000"/>
                  <a:buFontTx/>
                  <a:buNone/>
                  <a:tabLst/>
                  <a:defRPr/>
                </a:pPr>
                <a:endParaRPr kumimoji="0" lang="en-US" sz="2000" b="0" i="0" u="none" strike="noStrike" kern="1200" cap="none" spc="0" normalizeH="0" baseline="0" noProof="0" dirty="0">
                  <a:ln>
                    <a:noFill/>
                  </a:ln>
                  <a:solidFill>
                    <a:srgbClr val="FFFFFF"/>
                  </a:solidFill>
                  <a:effectLst/>
                  <a:uLnTx/>
                  <a:uFillTx/>
                  <a:latin typeface="Tahoma" pitchFamily="34" charset="0"/>
                  <a:ea typeface="+mn-ea"/>
                  <a:cs typeface="Arial" charset="0"/>
                </a:endParaRPr>
              </a:p>
            </p:txBody>
          </p:sp>
          <p:sp>
            <p:nvSpPr>
              <p:cNvPr id="22" name="Rectangle 21"/>
              <p:cNvSpPr/>
              <p:nvPr/>
            </p:nvSpPr>
            <p:spPr bwMode="auto">
              <a:xfrm>
                <a:off x="990600" y="3124200"/>
                <a:ext cx="2743200" cy="624840"/>
              </a:xfrm>
              <a:prstGeom prst="rect">
                <a:avLst/>
              </a:prstGeom>
              <a:solidFill>
                <a:schemeClr val="bg1"/>
              </a:solidFill>
              <a:ln w="9525" cap="flat" cmpd="sng" algn="ctr">
                <a:noFill/>
                <a:prstDash val="solid"/>
                <a:round/>
                <a:headEnd type="none" w="med" len="med"/>
                <a:tailEnd type="none" w="med" len="med"/>
              </a:ln>
              <a:effectLst/>
            </p:spPr>
            <p:txBody>
              <a:bodyPr vert="vert270" wrap="square" lIns="91440" tIns="45720" rIns="91440" bIns="45720" numCol="1" rtlCol="0" anchor="ctr" anchorCtr="1" compatLnSpc="1">
                <a:prstTxWarp prst="textNoShape">
                  <a:avLst/>
                </a:prstTxWarp>
              </a:bodyPr>
              <a:lstStyle/>
              <a:p>
                <a:pPr marL="342900" marR="0" lvl="0" indent="-342900" algn="ctr" defTabSz="914400" rtl="0" eaLnBrk="1" fontAlgn="base" latinLnBrk="0" hangingPunct="1">
                  <a:lnSpc>
                    <a:spcPct val="80000"/>
                  </a:lnSpc>
                  <a:spcBef>
                    <a:spcPct val="20000"/>
                  </a:spcBef>
                  <a:spcAft>
                    <a:spcPct val="0"/>
                  </a:spcAft>
                  <a:buClr>
                    <a:srgbClr val="010199"/>
                  </a:buClr>
                  <a:buSzPct val="120000"/>
                  <a:buFontTx/>
                  <a:buNone/>
                  <a:tabLst/>
                  <a:defRPr/>
                </a:pPr>
                <a:endParaRPr kumimoji="0" lang="en-US" sz="2000" b="0" i="0" u="none" strike="noStrike" kern="1200" cap="none" spc="0" normalizeH="0" baseline="0" noProof="0" dirty="0">
                  <a:ln>
                    <a:noFill/>
                  </a:ln>
                  <a:solidFill>
                    <a:schemeClr val="bg1"/>
                  </a:solidFill>
                  <a:effectLst/>
                  <a:uLnTx/>
                  <a:uFillTx/>
                  <a:latin typeface="Tahoma" pitchFamily="34" charset="0"/>
                  <a:ea typeface="+mn-ea"/>
                  <a:cs typeface="Arial" charset="0"/>
                </a:endParaRPr>
              </a:p>
            </p:txBody>
          </p:sp>
        </p:grpSp>
        <p:cxnSp>
          <p:nvCxnSpPr>
            <p:cNvPr id="25" name="Straight Connector 24"/>
            <p:cNvCxnSpPr/>
            <p:nvPr/>
          </p:nvCxnSpPr>
          <p:spPr bwMode="auto">
            <a:xfrm>
              <a:off x="1371600" y="4328160"/>
              <a:ext cx="609600" cy="929640"/>
            </a:xfrm>
            <a:prstGeom prst="line">
              <a:avLst/>
            </a:prstGeom>
            <a:noFill/>
            <a:ln w="76200" cap="flat" cmpd="dbl" algn="ctr">
              <a:solidFill>
                <a:srgbClr val="000000"/>
              </a:solidFill>
              <a:prstDash val="solid"/>
              <a:round/>
              <a:headEnd type="none" w="med" len="med"/>
              <a:tailEnd type="none"/>
            </a:ln>
            <a:effectLst/>
          </p:spPr>
        </p:cxnSp>
        <p:cxnSp>
          <p:nvCxnSpPr>
            <p:cNvPr id="30" name="Straight Connector 29"/>
            <p:cNvCxnSpPr/>
            <p:nvPr/>
          </p:nvCxnSpPr>
          <p:spPr bwMode="auto">
            <a:xfrm flipH="1">
              <a:off x="2819400" y="4328160"/>
              <a:ext cx="685800" cy="929640"/>
            </a:xfrm>
            <a:prstGeom prst="line">
              <a:avLst/>
            </a:prstGeom>
            <a:noFill/>
            <a:ln w="76200" cap="flat" cmpd="dbl" algn="ctr">
              <a:solidFill>
                <a:srgbClr val="000000"/>
              </a:solidFill>
              <a:prstDash val="solid"/>
              <a:round/>
              <a:headEnd type="none" w="med" len="med"/>
              <a:tailEnd type="none"/>
            </a:ln>
            <a:effectLst/>
          </p:spPr>
        </p:cxnSp>
        <p:cxnSp>
          <p:nvCxnSpPr>
            <p:cNvPr id="33" name="Straight Connector 32"/>
            <p:cNvCxnSpPr/>
            <p:nvPr/>
          </p:nvCxnSpPr>
          <p:spPr bwMode="auto">
            <a:xfrm>
              <a:off x="1981200" y="5257800"/>
              <a:ext cx="838200" cy="0"/>
            </a:xfrm>
            <a:prstGeom prst="line">
              <a:avLst/>
            </a:prstGeom>
            <a:noFill/>
            <a:ln w="76200" cap="flat" cmpd="dbl" algn="ctr">
              <a:solidFill>
                <a:srgbClr val="000000"/>
              </a:solidFill>
              <a:prstDash val="solid"/>
              <a:round/>
              <a:headEnd type="none" w="med" len="med"/>
              <a:tailEnd type="none"/>
            </a:ln>
            <a:effectLst/>
          </p:spPr>
        </p:cxnSp>
        <p:sp>
          <p:nvSpPr>
            <p:cNvPr id="38" name="TextBox 37"/>
            <p:cNvSpPr txBox="1"/>
            <p:nvPr/>
          </p:nvSpPr>
          <p:spPr>
            <a:xfrm>
              <a:off x="2621655" y="1243765"/>
              <a:ext cx="1828800" cy="92333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ahoma" pitchFamily="34" charset="0"/>
                  <a:ea typeface="+mn-ea"/>
                  <a:cs typeface="Arial" charset="0"/>
                </a:rPr>
                <a:t>DC power from Concentrator PV (CPV) array</a:t>
              </a:r>
            </a:p>
          </p:txBody>
        </p:sp>
        <p:cxnSp>
          <p:nvCxnSpPr>
            <p:cNvPr id="39" name="Straight Arrow Connector 38"/>
            <p:cNvCxnSpPr>
              <a:cxnSpLocks/>
            </p:cNvCxnSpPr>
            <p:nvPr/>
          </p:nvCxnSpPr>
          <p:spPr bwMode="auto">
            <a:xfrm flipH="1">
              <a:off x="3351726" y="2222012"/>
              <a:ext cx="333247" cy="464225"/>
            </a:xfrm>
            <a:prstGeom prst="straightConnector1">
              <a:avLst/>
            </a:prstGeom>
            <a:noFill/>
            <a:ln w="38100" cap="flat" cmpd="sng" algn="ctr">
              <a:solidFill>
                <a:schemeClr val="tx1">
                  <a:lumMod val="65000"/>
                </a:schemeClr>
              </a:solidFill>
              <a:prstDash val="solid"/>
              <a:round/>
              <a:headEnd type="none" w="med" len="med"/>
              <a:tailEnd type="arrow"/>
            </a:ln>
            <a:effectLst/>
          </p:spPr>
        </p:cxnSp>
        <p:sp>
          <p:nvSpPr>
            <p:cNvPr id="42" name="TextBox 41"/>
            <p:cNvSpPr txBox="1"/>
            <p:nvPr/>
          </p:nvSpPr>
          <p:spPr>
            <a:xfrm>
              <a:off x="376014" y="1281904"/>
              <a:ext cx="1371600" cy="646331"/>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ahoma" pitchFamily="34" charset="0"/>
                  <a:ea typeface="+mn-ea"/>
                  <a:cs typeface="Arial" charset="0"/>
                </a:rPr>
                <a:t>Blackbody</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ahoma" pitchFamily="34" charset="0"/>
                  <a:ea typeface="+mn-ea"/>
                  <a:cs typeface="Arial" charset="0"/>
                </a:rPr>
                <a:t>Radiation</a:t>
              </a:r>
            </a:p>
          </p:txBody>
        </p:sp>
        <p:cxnSp>
          <p:nvCxnSpPr>
            <p:cNvPr id="47" name="Straight Arrow Connector 46"/>
            <p:cNvCxnSpPr>
              <a:endCxn id="20" idx="0"/>
            </p:cNvCxnSpPr>
            <p:nvPr/>
          </p:nvCxnSpPr>
          <p:spPr bwMode="auto">
            <a:xfrm flipV="1">
              <a:off x="2413000" y="2461260"/>
              <a:ext cx="17780" cy="358140"/>
            </a:xfrm>
            <a:prstGeom prst="straightConnector1">
              <a:avLst/>
            </a:prstGeom>
            <a:noFill/>
            <a:ln w="38100" cap="flat" cmpd="sng" algn="ctr">
              <a:solidFill>
                <a:srgbClr val="FF0000"/>
              </a:solidFill>
              <a:prstDash val="sysDot"/>
              <a:round/>
              <a:headEnd type="none" w="med" len="med"/>
              <a:tailEnd type="arrow"/>
            </a:ln>
            <a:effectLst/>
          </p:spPr>
        </p:cxnSp>
        <p:cxnSp>
          <p:nvCxnSpPr>
            <p:cNvPr id="55" name="Straight Arrow Connector 54"/>
            <p:cNvCxnSpPr>
              <a:endCxn id="20" idx="1"/>
            </p:cNvCxnSpPr>
            <p:nvPr/>
          </p:nvCxnSpPr>
          <p:spPr bwMode="auto">
            <a:xfrm flipH="1" flipV="1">
              <a:off x="1590228" y="2809428"/>
              <a:ext cx="314772" cy="238572"/>
            </a:xfrm>
            <a:prstGeom prst="straightConnector1">
              <a:avLst/>
            </a:prstGeom>
            <a:noFill/>
            <a:ln w="38100" cap="flat" cmpd="sng" algn="ctr">
              <a:solidFill>
                <a:srgbClr val="FF0000"/>
              </a:solidFill>
              <a:prstDash val="sysDot"/>
              <a:round/>
              <a:headEnd type="none" w="med" len="med"/>
              <a:tailEnd type="arrow"/>
            </a:ln>
            <a:effectLst/>
          </p:spPr>
        </p:cxnSp>
        <p:cxnSp>
          <p:nvCxnSpPr>
            <p:cNvPr id="60" name="Straight Arrow Connector 59"/>
            <p:cNvCxnSpPr>
              <a:endCxn id="20" idx="7"/>
            </p:cNvCxnSpPr>
            <p:nvPr/>
          </p:nvCxnSpPr>
          <p:spPr bwMode="auto">
            <a:xfrm flipV="1">
              <a:off x="2971800" y="2809428"/>
              <a:ext cx="299532" cy="238572"/>
            </a:xfrm>
            <a:prstGeom prst="straightConnector1">
              <a:avLst/>
            </a:prstGeom>
            <a:noFill/>
            <a:ln w="38100" cap="flat" cmpd="sng" algn="ctr">
              <a:solidFill>
                <a:srgbClr val="FF0000"/>
              </a:solidFill>
              <a:prstDash val="sysDot"/>
              <a:round/>
              <a:headEnd type="none" w="med" len="med"/>
              <a:tailEnd type="arrow"/>
            </a:ln>
            <a:effectLst/>
          </p:spPr>
        </p:cxnSp>
        <p:cxnSp>
          <p:nvCxnSpPr>
            <p:cNvPr id="63" name="Straight Arrow Connector 62"/>
            <p:cNvCxnSpPr/>
            <p:nvPr/>
          </p:nvCxnSpPr>
          <p:spPr bwMode="auto">
            <a:xfrm>
              <a:off x="3200400" y="3657600"/>
              <a:ext cx="406400" cy="0"/>
            </a:xfrm>
            <a:prstGeom prst="straightConnector1">
              <a:avLst/>
            </a:prstGeom>
            <a:noFill/>
            <a:ln w="38100" cap="flat" cmpd="sng" algn="ctr">
              <a:solidFill>
                <a:srgbClr val="FF0000"/>
              </a:solidFill>
              <a:prstDash val="sysDot"/>
              <a:round/>
              <a:headEnd type="none" w="med" len="med"/>
              <a:tailEnd type="arrow"/>
            </a:ln>
            <a:effectLst/>
          </p:spPr>
        </p:cxnSp>
        <p:cxnSp>
          <p:nvCxnSpPr>
            <p:cNvPr id="66" name="Straight Arrow Connector 65"/>
            <p:cNvCxnSpPr/>
            <p:nvPr/>
          </p:nvCxnSpPr>
          <p:spPr bwMode="auto">
            <a:xfrm flipH="1">
              <a:off x="1242060" y="3657600"/>
              <a:ext cx="434340" cy="0"/>
            </a:xfrm>
            <a:prstGeom prst="straightConnector1">
              <a:avLst/>
            </a:prstGeom>
            <a:noFill/>
            <a:ln w="38100" cap="flat" cmpd="sng" algn="ctr">
              <a:solidFill>
                <a:srgbClr val="FF0000"/>
              </a:solidFill>
              <a:prstDash val="sysDot"/>
              <a:round/>
              <a:headEnd type="none" w="med" len="med"/>
              <a:tailEnd type="arrow"/>
            </a:ln>
            <a:effectLst/>
          </p:spPr>
        </p:cxnSp>
        <p:cxnSp>
          <p:nvCxnSpPr>
            <p:cNvPr id="69" name="Straight Arrow Connector 68"/>
            <p:cNvCxnSpPr/>
            <p:nvPr/>
          </p:nvCxnSpPr>
          <p:spPr bwMode="auto">
            <a:xfrm flipH="1">
              <a:off x="1394460" y="3962400"/>
              <a:ext cx="434340" cy="304800"/>
            </a:xfrm>
            <a:prstGeom prst="straightConnector1">
              <a:avLst/>
            </a:prstGeom>
            <a:noFill/>
            <a:ln w="38100" cap="flat" cmpd="sng" algn="ctr">
              <a:solidFill>
                <a:srgbClr val="FF0000"/>
              </a:solidFill>
              <a:prstDash val="sysDot"/>
              <a:round/>
              <a:headEnd type="none" w="med" len="med"/>
              <a:tailEnd type="arrow"/>
            </a:ln>
            <a:effectLst/>
          </p:spPr>
        </p:cxnSp>
        <p:cxnSp>
          <p:nvCxnSpPr>
            <p:cNvPr id="72" name="Straight Arrow Connector 71"/>
            <p:cNvCxnSpPr/>
            <p:nvPr/>
          </p:nvCxnSpPr>
          <p:spPr bwMode="auto">
            <a:xfrm>
              <a:off x="3048000" y="3962400"/>
              <a:ext cx="381000" cy="304800"/>
            </a:xfrm>
            <a:prstGeom prst="straightConnector1">
              <a:avLst/>
            </a:prstGeom>
            <a:noFill/>
            <a:ln w="38100" cap="flat" cmpd="sng" algn="ctr">
              <a:solidFill>
                <a:srgbClr val="FF0000"/>
              </a:solidFill>
              <a:prstDash val="sysDot"/>
              <a:round/>
              <a:headEnd type="none" w="med" len="med"/>
              <a:tailEnd type="arrow"/>
            </a:ln>
            <a:effectLst/>
          </p:spPr>
        </p:cxnSp>
        <p:cxnSp>
          <p:nvCxnSpPr>
            <p:cNvPr id="75" name="Straight Arrow Connector 74"/>
            <p:cNvCxnSpPr>
              <a:cxnSpLocks/>
            </p:cNvCxnSpPr>
            <p:nvPr/>
          </p:nvCxnSpPr>
          <p:spPr bwMode="auto">
            <a:xfrm>
              <a:off x="1373353" y="1979120"/>
              <a:ext cx="927703" cy="728387"/>
            </a:xfrm>
            <a:prstGeom prst="straightConnector1">
              <a:avLst/>
            </a:prstGeom>
            <a:noFill/>
            <a:ln w="38100" cap="flat" cmpd="sng" algn="ctr">
              <a:solidFill>
                <a:schemeClr val="tx1">
                  <a:lumMod val="65000"/>
                </a:schemeClr>
              </a:solidFill>
              <a:prstDash val="solid"/>
              <a:round/>
              <a:headEnd type="none" w="med" len="med"/>
              <a:tailEnd type="arrow"/>
            </a:ln>
            <a:effectLst/>
          </p:spPr>
        </p:cxnSp>
        <p:cxnSp>
          <p:nvCxnSpPr>
            <p:cNvPr id="80" name="Straight Arrow Connector 79"/>
            <p:cNvCxnSpPr/>
            <p:nvPr/>
          </p:nvCxnSpPr>
          <p:spPr bwMode="auto">
            <a:xfrm flipH="1" flipV="1">
              <a:off x="2590800" y="4038600"/>
              <a:ext cx="1028700" cy="914400"/>
            </a:xfrm>
            <a:prstGeom prst="straightConnector1">
              <a:avLst/>
            </a:prstGeom>
            <a:noFill/>
            <a:ln w="38100" cap="flat" cmpd="sng" algn="ctr">
              <a:solidFill>
                <a:schemeClr val="tx1">
                  <a:lumMod val="65000"/>
                </a:schemeClr>
              </a:solidFill>
              <a:prstDash val="solid"/>
              <a:round/>
              <a:headEnd type="none" w="med" len="med"/>
              <a:tailEnd type="arrow"/>
            </a:ln>
            <a:effectLst/>
          </p:spPr>
        </p:cxnSp>
        <p:sp>
          <p:nvSpPr>
            <p:cNvPr id="84" name="TextBox 83"/>
            <p:cNvSpPr txBox="1"/>
            <p:nvPr/>
          </p:nvSpPr>
          <p:spPr>
            <a:xfrm>
              <a:off x="3218149" y="4848479"/>
              <a:ext cx="1426777" cy="1200329"/>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ahoma" pitchFamily="34" charset="0"/>
                  <a:ea typeface="+mn-ea"/>
                  <a:cs typeface="Arial" charset="0"/>
                </a:rPr>
                <a:t>500-1000X Sun,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ahoma" pitchFamily="34" charset="0"/>
                  <a:ea typeface="+mn-ea"/>
                  <a:cs typeface="Arial" charset="0"/>
                </a:rPr>
                <a:t>ALL of the time  </a:t>
              </a:r>
            </a:p>
          </p:txBody>
        </p:sp>
        <p:pic>
          <p:nvPicPr>
            <p:cNvPr id="90" name="Picture 89"/>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39614" y="2895600"/>
              <a:ext cx="2341786" cy="2341786"/>
            </a:xfrm>
            <a:prstGeom prst="rect">
              <a:avLst/>
            </a:prstGeom>
          </p:spPr>
        </p:pic>
        <p:pic>
          <p:nvPicPr>
            <p:cNvPr id="91" name="Picture 9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905000" y="3157695"/>
              <a:ext cx="999809" cy="999809"/>
            </a:xfrm>
            <a:prstGeom prst="rect">
              <a:avLst/>
            </a:prstGeom>
          </p:spPr>
        </p:pic>
        <p:cxnSp>
          <p:nvCxnSpPr>
            <p:cNvPr id="4" name="Elbow Connector 3"/>
            <p:cNvCxnSpPr>
              <a:cxnSpLocks/>
            </p:cNvCxnSpPr>
            <p:nvPr/>
          </p:nvCxnSpPr>
          <p:spPr bwMode="auto">
            <a:xfrm flipV="1">
              <a:off x="3688469" y="2790625"/>
              <a:ext cx="663333" cy="367070"/>
            </a:xfrm>
            <a:prstGeom prst="bentConnector3">
              <a:avLst>
                <a:gd name="adj1" fmla="val 50000"/>
              </a:avLst>
            </a:prstGeom>
            <a:noFill/>
            <a:ln w="38100" cap="flat" cmpd="sng" algn="ctr">
              <a:solidFill>
                <a:srgbClr val="000000"/>
              </a:solidFill>
              <a:prstDash val="solid"/>
              <a:round/>
              <a:headEnd type="none" w="med" len="med"/>
              <a:tailEnd type="arrow"/>
            </a:ln>
            <a:effectLst/>
          </p:spPr>
        </p:cxnSp>
        <p:sp>
          <p:nvSpPr>
            <p:cNvPr id="3" name="Rectangle 2">
              <a:extLst>
                <a:ext uri="{FF2B5EF4-FFF2-40B4-BE49-F238E27FC236}">
                  <a16:creationId xmlns:a16="http://schemas.microsoft.com/office/drawing/2014/main" id="{5B2CE982-02C7-4545-9BAA-FB32C994D1A7}"/>
                </a:ext>
              </a:extLst>
            </p:cNvPr>
            <p:cNvSpPr/>
            <p:nvPr/>
          </p:nvSpPr>
          <p:spPr>
            <a:xfrm>
              <a:off x="12634" y="2204725"/>
              <a:ext cx="1187516" cy="1292662"/>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ahoma" pitchFamily="34" charset="0"/>
                  <a:ea typeface="+mn-ea"/>
                  <a:cs typeface="Arial" charset="0"/>
                </a:rPr>
                <a:t>Light is Recycled </a:t>
              </a:r>
              <a:r>
                <a:rPr kumimoji="0" lang="en-US" sz="1400" b="0" i="0" u="none" strike="noStrike" kern="1200" cap="none" spc="0" normalizeH="0" baseline="0" noProof="0" dirty="0">
                  <a:ln>
                    <a:noFill/>
                  </a:ln>
                  <a:solidFill>
                    <a:srgbClr val="000000"/>
                  </a:solidFill>
                  <a:effectLst/>
                  <a:uLnTx/>
                  <a:uFillTx/>
                  <a:latin typeface="Tahoma" pitchFamily="34" charset="0"/>
                  <a:ea typeface="+mn-ea"/>
                  <a:cs typeface="Arial" charset="0"/>
                </a:rPr>
                <a:t>to greatly increase the efficiency</a:t>
              </a:r>
              <a:endParaRPr kumimoji="0" lang="en-US" sz="1400" b="0" i="0" u="none" strike="noStrike" kern="1200" cap="none" spc="0" normalizeH="0" baseline="0" noProof="0" dirty="0">
                <a:ln>
                  <a:noFill/>
                </a:ln>
                <a:solidFill>
                  <a:srgbClr val="FFFFFF"/>
                </a:solidFill>
                <a:effectLst/>
                <a:uLnTx/>
                <a:uFillTx/>
                <a:latin typeface="Tahoma"/>
                <a:ea typeface="+mn-ea"/>
                <a:cs typeface="+mn-cs"/>
              </a:endParaRPr>
            </a:p>
          </p:txBody>
        </p:sp>
        <p:cxnSp>
          <p:nvCxnSpPr>
            <p:cNvPr id="40" name="Straight Arrow Connector 39">
              <a:extLst>
                <a:ext uri="{FF2B5EF4-FFF2-40B4-BE49-F238E27FC236}">
                  <a16:creationId xmlns:a16="http://schemas.microsoft.com/office/drawing/2014/main" id="{835F88D4-B73A-FB48-920F-3F210F6A7305}"/>
                </a:ext>
              </a:extLst>
            </p:cNvPr>
            <p:cNvCxnSpPr>
              <a:cxnSpLocks/>
            </p:cNvCxnSpPr>
            <p:nvPr/>
          </p:nvCxnSpPr>
          <p:spPr bwMode="auto">
            <a:xfrm>
              <a:off x="906592" y="2461260"/>
              <a:ext cx="542734" cy="389796"/>
            </a:xfrm>
            <a:prstGeom prst="straightConnector1">
              <a:avLst/>
            </a:prstGeom>
            <a:noFill/>
            <a:ln w="38100" cap="flat" cmpd="sng" algn="ctr">
              <a:solidFill>
                <a:schemeClr val="tx1">
                  <a:lumMod val="65000"/>
                </a:schemeClr>
              </a:solidFill>
              <a:prstDash val="solid"/>
              <a:round/>
              <a:headEnd type="none" w="med" len="med"/>
              <a:tailEnd type="arrow"/>
            </a:ln>
            <a:effectLst/>
          </p:spPr>
        </p:cxnSp>
        <p:sp>
          <p:nvSpPr>
            <p:cNvPr id="24" name="Curved Right Arrow 23">
              <a:extLst>
                <a:ext uri="{FF2B5EF4-FFF2-40B4-BE49-F238E27FC236}">
                  <a16:creationId xmlns:a16="http://schemas.microsoft.com/office/drawing/2014/main" id="{80A78C9A-2B9F-404B-B4E5-3B7838BA41F3}"/>
                </a:ext>
              </a:extLst>
            </p:cNvPr>
            <p:cNvSpPr/>
            <p:nvPr/>
          </p:nvSpPr>
          <p:spPr bwMode="auto">
            <a:xfrm>
              <a:off x="1222216" y="3040891"/>
              <a:ext cx="731520" cy="1216152"/>
            </a:xfrm>
            <a:prstGeom prst="curvedRightArrow">
              <a:avLst/>
            </a:prstGeom>
            <a:solidFill>
              <a:schemeClr val="bg2"/>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p>
              <a:pPr marL="342900" marR="0" lvl="0" indent="-342900" algn="ctr" defTabSz="457200" rtl="0" eaLnBrk="1" fontAlgn="auto" latinLnBrk="0" hangingPunct="1">
                <a:lnSpc>
                  <a:spcPct val="80000"/>
                </a:lnSpc>
                <a:spcBef>
                  <a:spcPct val="20000"/>
                </a:spcBef>
                <a:spcAft>
                  <a:spcPts val="0"/>
                </a:spcAft>
                <a:buClr>
                  <a:srgbClr val="010199"/>
                </a:buClr>
                <a:buSzPct val="120000"/>
                <a:buFontTx/>
                <a:buNone/>
                <a:tabLst/>
                <a:defRPr/>
              </a:pPr>
              <a:endParaRPr kumimoji="0" lang="en-US" sz="2000" b="0" i="0" u="none" strike="noStrike" kern="1200" cap="none" spc="0" normalizeH="0" baseline="0" noProof="0" dirty="0">
                <a:ln>
                  <a:noFill/>
                </a:ln>
                <a:solidFill>
                  <a:srgbClr val="FFFFFF"/>
                </a:solidFill>
                <a:effectLst/>
                <a:uLnTx/>
                <a:uFillTx/>
                <a:latin typeface="Tahoma"/>
                <a:ea typeface="+mn-ea"/>
                <a:cs typeface="+mn-cs"/>
              </a:endParaRPr>
            </a:p>
          </p:txBody>
        </p:sp>
      </p:grpSp>
      <p:sp>
        <p:nvSpPr>
          <p:cNvPr id="2" name="Title 1"/>
          <p:cNvSpPr>
            <a:spLocks noGrp="1"/>
          </p:cNvSpPr>
          <p:nvPr>
            <p:ph type="title"/>
          </p:nvPr>
        </p:nvSpPr>
        <p:spPr/>
        <p:txBody>
          <a:bodyPr>
            <a:normAutofit/>
          </a:bodyPr>
          <a:lstStyle/>
          <a:p>
            <a:r>
              <a:rPr lang="en-US" sz="2800" dirty="0"/>
              <a:t>SunCell® Thermophotovoltaic with Light Recycling</a:t>
            </a:r>
          </a:p>
        </p:txBody>
      </p:sp>
      <p:cxnSp>
        <p:nvCxnSpPr>
          <p:cNvPr id="5" name="Straight Connector 4"/>
          <p:cNvCxnSpPr>
            <a:cxnSpLocks/>
          </p:cNvCxnSpPr>
          <p:nvPr/>
        </p:nvCxnSpPr>
        <p:spPr bwMode="auto">
          <a:xfrm>
            <a:off x="4641654" y="1066800"/>
            <a:ext cx="6546" cy="4995594"/>
          </a:xfrm>
          <a:prstGeom prst="line">
            <a:avLst/>
          </a:prstGeom>
          <a:noFill/>
          <a:ln w="38100" cap="flat" cmpd="dbl" algn="ctr">
            <a:solidFill>
              <a:schemeClr val="tx1">
                <a:lumMod val="65000"/>
              </a:schemeClr>
            </a:solidFill>
            <a:prstDash val="solid"/>
            <a:round/>
            <a:headEnd type="none" w="med" len="med"/>
            <a:tailEnd type="none"/>
          </a:ln>
          <a:effectLst/>
        </p:spPr>
      </p:cxnSp>
      <p:sp>
        <p:nvSpPr>
          <p:cNvPr id="6" name="Rectangle 5">
            <a:extLst>
              <a:ext uri="{FF2B5EF4-FFF2-40B4-BE49-F238E27FC236}">
                <a16:creationId xmlns:a16="http://schemas.microsoft.com/office/drawing/2014/main" id="{F66D5DBB-FE3F-8049-9D29-68EAAB177A95}"/>
              </a:ext>
            </a:extLst>
          </p:cNvPr>
          <p:cNvSpPr/>
          <p:nvPr/>
        </p:nvSpPr>
        <p:spPr>
          <a:xfrm>
            <a:off x="4841512" y="1110981"/>
            <a:ext cx="3885193" cy="2800767"/>
          </a:xfrm>
          <a:prstGeom prst="rect">
            <a:avLst/>
          </a:prstGeom>
        </p:spPr>
        <p:txBody>
          <a:bodyPr wrap="square">
            <a:spAutoFit/>
          </a:bodyPr>
          <a:lstStyle/>
          <a:p>
            <a:pPr marL="231775" lvl="1" indent="-222250" algn="just">
              <a:buFont typeface="Arial" panose="020B0604020202020204" pitchFamily="34" charset="0"/>
              <a:buChar char="•"/>
            </a:pPr>
            <a:r>
              <a:rPr lang="en-US" sz="1600" dirty="0">
                <a:solidFill>
                  <a:schemeClr val="tx1"/>
                </a:solidFill>
              </a:rPr>
              <a:t>Infrared light from the SunCell that is too low energy to be PV converted to electricity is reflected back to the SunCell and recycled.</a:t>
            </a:r>
          </a:p>
          <a:p>
            <a:pPr marL="231775" lvl="1" indent="-222250" algn="just"/>
            <a:endParaRPr lang="en-US" sz="1600" dirty="0">
              <a:solidFill>
                <a:schemeClr val="tx1"/>
              </a:solidFill>
            </a:endParaRPr>
          </a:p>
          <a:p>
            <a:pPr marL="231775" lvl="1" indent="-222250" algn="just">
              <a:buFont typeface="Arial" panose="020B0604020202020204" pitchFamily="34" charset="0"/>
              <a:buChar char="•"/>
            </a:pPr>
            <a:r>
              <a:rPr lang="en-US" sz="1600" dirty="0">
                <a:solidFill>
                  <a:schemeClr val="tx1"/>
                </a:solidFill>
              </a:rPr>
              <a:t>With light recycling the thermophotovoltaic efficiency radically increased by a factor of over 3.5 times, and with cell optimization the increase is projected to be about six </a:t>
            </a:r>
            <a:r>
              <a:rPr lang="en-US" sz="1600" dirty="0" err="1">
                <a:solidFill>
                  <a:schemeClr val="tx1"/>
                </a:solidFill>
              </a:rPr>
              <a:t>times</a:t>
            </a:r>
            <a:r>
              <a:rPr lang="en-US" sz="1600" baseline="30000" dirty="0" err="1">
                <a:solidFill>
                  <a:schemeClr val="tx1"/>
                </a:solidFill>
              </a:rPr>
              <a:t>a</a:t>
            </a:r>
            <a:endParaRPr lang="en-US" sz="1600" baseline="30000" dirty="0">
              <a:solidFill>
                <a:schemeClr val="tx1"/>
              </a:solidFill>
            </a:endParaRPr>
          </a:p>
        </p:txBody>
      </p:sp>
      <p:sp>
        <p:nvSpPr>
          <p:cNvPr id="41" name="Rectangle 40">
            <a:extLst>
              <a:ext uri="{FF2B5EF4-FFF2-40B4-BE49-F238E27FC236}">
                <a16:creationId xmlns:a16="http://schemas.microsoft.com/office/drawing/2014/main" id="{34540F90-03E3-9C4B-9616-477CFA33D449}"/>
              </a:ext>
            </a:extLst>
          </p:cNvPr>
          <p:cNvSpPr/>
          <p:nvPr/>
        </p:nvSpPr>
        <p:spPr>
          <a:xfrm>
            <a:off x="4984852" y="5213800"/>
            <a:ext cx="3699253" cy="830997"/>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aseline="30000">
                <a:solidFill>
                  <a:prstClr val="black"/>
                </a:solidFill>
                <a:latin typeface="Tahoma"/>
              </a:rPr>
              <a:t>a</a:t>
            </a:r>
            <a:r>
              <a:rPr lang="en-US" sz="1200">
                <a:solidFill>
                  <a:prstClr val="black"/>
                </a:solidFill>
                <a:latin typeface="Tahoma"/>
              </a:rPr>
              <a:t> </a:t>
            </a:r>
            <a:r>
              <a:rPr kumimoji="0" lang="en-US" sz="1200" b="0" i="0" u="none" strike="noStrike" kern="1200" cap="none" spc="0" normalizeH="0" baseline="0" noProof="0">
                <a:ln>
                  <a:noFill/>
                </a:ln>
                <a:solidFill>
                  <a:prstClr val="black"/>
                </a:solidFill>
                <a:effectLst/>
                <a:uLnTx/>
                <a:uFillTx/>
                <a:latin typeface="Tahoma"/>
                <a:ea typeface="+mn-ea"/>
                <a:cs typeface="+mn-cs"/>
              </a:rPr>
              <a:t>Test of infrared light recycling: Z. Omair, et al., “Ultraefficient thermophotovoltaic power conversion by band-edge spectral filtering”, PNAS, Vol, 116, No. 3, (2019), pp. 15356-15361.</a:t>
            </a:r>
          </a:p>
        </p:txBody>
      </p:sp>
      <p:sp>
        <p:nvSpPr>
          <p:cNvPr id="35" name="Slide Number Placeholder 10">
            <a:extLst>
              <a:ext uri="{FF2B5EF4-FFF2-40B4-BE49-F238E27FC236}">
                <a16:creationId xmlns:a16="http://schemas.microsoft.com/office/drawing/2014/main" id="{98B2C03E-C23C-664B-BE68-B06D15F9EFA3}"/>
              </a:ext>
            </a:extLst>
          </p:cNvPr>
          <p:cNvSpPr txBox="1">
            <a:spLocks/>
          </p:cNvSpPr>
          <p:nvPr/>
        </p:nvSpPr>
        <p:spPr>
          <a:xfrm>
            <a:off x="8353104" y="6353662"/>
            <a:ext cx="475321"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defRPr/>
            </a:pPr>
            <a:fld id="{E7C5E6FA-8574-A643-96EE-7101F12556FD}" type="slidenum">
              <a:rPr lang="en-US" sz="1400" smtClean="0">
                <a:solidFill>
                  <a:prstClr val="black"/>
                </a:solidFill>
                <a:latin typeface="Calibri"/>
              </a:rPr>
              <a:pPr algn="r">
                <a:defRPr/>
              </a:pPr>
              <a:t>12</a:t>
            </a:fld>
            <a:endParaRPr lang="en-US" sz="1400">
              <a:solidFill>
                <a:prstClr val="black"/>
              </a:solidFill>
              <a:latin typeface="Calibri"/>
            </a:endParaRPr>
          </a:p>
        </p:txBody>
      </p:sp>
    </p:spTree>
    <p:extLst>
      <p:ext uri="{BB962C8B-B14F-4D97-AF65-F5344CB8AC3E}">
        <p14:creationId xmlns:p14="http://schemas.microsoft.com/office/powerpoint/2010/main" val="40873094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sky, LEGO, toy&#10;&#10;Description automatically generated">
            <a:extLst>
              <a:ext uri="{FF2B5EF4-FFF2-40B4-BE49-F238E27FC236}">
                <a16:creationId xmlns:a16="http://schemas.microsoft.com/office/drawing/2014/main" id="{47558C3F-C44D-134D-AB70-72E86DB08A5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80200" y="990600"/>
            <a:ext cx="2722259" cy="2286000"/>
          </a:xfrm>
          <a:prstGeom prst="rect">
            <a:avLst/>
          </a:prstGeom>
        </p:spPr>
      </p:pic>
      <p:pic>
        <p:nvPicPr>
          <p:cNvPr id="6" name="Picture 5">
            <a:extLst>
              <a:ext uri="{FF2B5EF4-FFF2-40B4-BE49-F238E27FC236}">
                <a16:creationId xmlns:a16="http://schemas.microsoft.com/office/drawing/2014/main" id="{E13221E6-EAF7-A147-A33A-719F8757B35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56937" y="3581399"/>
            <a:ext cx="2307133" cy="1748498"/>
          </a:xfrm>
          <a:prstGeom prst="rect">
            <a:avLst/>
          </a:prstGeom>
        </p:spPr>
      </p:pic>
      <p:pic>
        <p:nvPicPr>
          <p:cNvPr id="8" name="Picture 7" descr="Diagram, schematic&#10;&#10;Description automatically generated">
            <a:extLst>
              <a:ext uri="{FF2B5EF4-FFF2-40B4-BE49-F238E27FC236}">
                <a16:creationId xmlns:a16="http://schemas.microsoft.com/office/drawing/2014/main" id="{1242A4C7-6F11-1544-B1E4-0D046041B66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94332" y="1240237"/>
            <a:ext cx="2232342" cy="1726906"/>
          </a:xfrm>
          <a:prstGeom prst="rect">
            <a:avLst/>
          </a:prstGeom>
        </p:spPr>
      </p:pic>
      <p:pic>
        <p:nvPicPr>
          <p:cNvPr id="10" name="Picture 9">
            <a:extLst>
              <a:ext uri="{FF2B5EF4-FFF2-40B4-BE49-F238E27FC236}">
                <a16:creationId xmlns:a16="http://schemas.microsoft.com/office/drawing/2014/main" id="{A9B6F8F8-0D77-D94A-91F2-452D3B5E678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01016" y="3964367"/>
            <a:ext cx="2680627" cy="1316918"/>
          </a:xfrm>
          <a:prstGeom prst="rect">
            <a:avLst/>
          </a:prstGeom>
        </p:spPr>
      </p:pic>
      <p:sp>
        <p:nvSpPr>
          <p:cNvPr id="11" name="Rectangle 10">
            <a:extLst>
              <a:ext uri="{FF2B5EF4-FFF2-40B4-BE49-F238E27FC236}">
                <a16:creationId xmlns:a16="http://schemas.microsoft.com/office/drawing/2014/main" id="{DB461E07-8FDF-3247-AA30-15C9104E96FA}"/>
              </a:ext>
            </a:extLst>
          </p:cNvPr>
          <p:cNvSpPr/>
          <p:nvPr/>
        </p:nvSpPr>
        <p:spPr>
          <a:xfrm>
            <a:off x="1122188" y="3301424"/>
            <a:ext cx="2238282" cy="523220"/>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SunCell</a:t>
            </a:r>
            <a:r>
              <a:rPr kumimoji="0" lang="en-US" sz="1400" b="0" i="0" u="none" strike="noStrike" kern="1200" cap="none" spc="0" normalizeH="0" baseline="0" noProof="0">
                <a:ln>
                  <a:noFill/>
                </a:ln>
                <a:solidFill>
                  <a:srgbClr val="000000"/>
                </a:solidFill>
                <a:effectLst/>
                <a:uLnTx/>
                <a:uFillTx/>
                <a:latin typeface="Tahoma" pitchFamily="34" charset="0"/>
                <a:ea typeface="+mn-ea"/>
                <a:cs typeface="Arial" charset="0"/>
              </a:rPr>
              <a:t> ®</a:t>
            </a:r>
            <a:r>
              <a:rPr kumimoji="0" lang="en-US" sz="14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 with TPV Converter</a:t>
            </a:r>
            <a:r>
              <a:rPr kumimoji="0" lang="en-US" sz="1400" b="0" i="0" u="none" strike="noStrike" kern="1200" cap="none" spc="0" normalizeH="0" baseline="0" noProof="0">
                <a:ln>
                  <a:noFill/>
                </a:ln>
                <a:solidFill>
                  <a:prstClr val="black"/>
                </a:solidFill>
                <a:effectLst/>
                <a:uLnTx/>
                <a:uFillTx/>
                <a:latin typeface="Tahoma"/>
                <a:ea typeface="+mn-ea"/>
                <a:cs typeface="+mn-cs"/>
              </a:rPr>
              <a:t> </a:t>
            </a:r>
          </a:p>
        </p:txBody>
      </p:sp>
      <p:sp>
        <p:nvSpPr>
          <p:cNvPr id="12" name="Rectangle 11">
            <a:extLst>
              <a:ext uri="{FF2B5EF4-FFF2-40B4-BE49-F238E27FC236}">
                <a16:creationId xmlns:a16="http://schemas.microsoft.com/office/drawing/2014/main" id="{556F8C97-8CBE-DE4C-B250-8B0C6A1F6CCF}"/>
              </a:ext>
            </a:extLst>
          </p:cNvPr>
          <p:cNvSpPr/>
          <p:nvPr/>
        </p:nvSpPr>
        <p:spPr>
          <a:xfrm>
            <a:off x="5499985" y="2971799"/>
            <a:ext cx="2421036" cy="523220"/>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Cooling Side of Geodesic-Dome TPV Converter </a:t>
            </a:r>
            <a:endParaRPr kumimoji="0" lang="en-US" sz="1400" b="0" i="0" u="none" strike="noStrike" kern="1200" cap="none" spc="0" normalizeH="0" baseline="0" noProof="0">
              <a:ln>
                <a:noFill/>
              </a:ln>
              <a:solidFill>
                <a:prstClr val="black"/>
              </a:solidFill>
              <a:effectLst/>
              <a:uLnTx/>
              <a:uFillTx/>
              <a:latin typeface="Tahoma"/>
              <a:ea typeface="+mn-ea"/>
              <a:cs typeface="+mn-cs"/>
            </a:endParaRPr>
          </a:p>
        </p:txBody>
      </p:sp>
      <p:sp>
        <p:nvSpPr>
          <p:cNvPr id="2" name="Title 1">
            <a:extLst>
              <a:ext uri="{FF2B5EF4-FFF2-40B4-BE49-F238E27FC236}">
                <a16:creationId xmlns:a16="http://schemas.microsoft.com/office/drawing/2014/main" id="{5FC82E42-20B9-3B47-B11B-B287C75BF03C}"/>
              </a:ext>
            </a:extLst>
          </p:cNvPr>
          <p:cNvSpPr>
            <a:spLocks noGrp="1"/>
          </p:cNvSpPr>
          <p:nvPr>
            <p:ph type="title"/>
          </p:nvPr>
        </p:nvSpPr>
        <p:spPr/>
        <p:txBody>
          <a:bodyPr/>
          <a:lstStyle/>
          <a:p>
            <a:r>
              <a:rPr lang="en-US"/>
              <a:t>SunCell® Thermophotovoltaic (TPV)  </a:t>
            </a:r>
          </a:p>
        </p:txBody>
      </p:sp>
      <p:sp>
        <p:nvSpPr>
          <p:cNvPr id="13" name="Rectangle 12">
            <a:extLst>
              <a:ext uri="{FF2B5EF4-FFF2-40B4-BE49-F238E27FC236}">
                <a16:creationId xmlns:a16="http://schemas.microsoft.com/office/drawing/2014/main" id="{390EAE5D-191E-274B-8FB4-3ED7D13187D0}"/>
              </a:ext>
            </a:extLst>
          </p:cNvPr>
          <p:cNvSpPr/>
          <p:nvPr/>
        </p:nvSpPr>
        <p:spPr>
          <a:xfrm>
            <a:off x="5420006" y="5333999"/>
            <a:ext cx="2580994" cy="523220"/>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Dense Receiver Array Side of Geodesic-Dome TPV Converter</a:t>
            </a:r>
            <a:r>
              <a:rPr kumimoji="0" lang="en-US" sz="1400" b="0" i="0" u="none" strike="noStrike" kern="1200" cap="none" spc="0" normalizeH="0" baseline="0" noProof="0">
                <a:ln>
                  <a:noFill/>
                </a:ln>
                <a:solidFill>
                  <a:prstClr val="black"/>
                </a:solidFill>
                <a:effectLst/>
                <a:uLnTx/>
                <a:uFillTx/>
                <a:latin typeface="Tahoma"/>
                <a:ea typeface="+mn-ea"/>
                <a:cs typeface="+mn-cs"/>
              </a:rPr>
              <a:t> </a:t>
            </a:r>
          </a:p>
        </p:txBody>
      </p:sp>
      <p:sp>
        <p:nvSpPr>
          <p:cNvPr id="14" name="Rectangle 13">
            <a:extLst>
              <a:ext uri="{FF2B5EF4-FFF2-40B4-BE49-F238E27FC236}">
                <a16:creationId xmlns:a16="http://schemas.microsoft.com/office/drawing/2014/main" id="{B126B6B8-6A39-7840-B31C-46167AC432DE}"/>
              </a:ext>
            </a:extLst>
          </p:cNvPr>
          <p:cNvSpPr/>
          <p:nvPr/>
        </p:nvSpPr>
        <p:spPr>
          <a:xfrm>
            <a:off x="1130790" y="5410199"/>
            <a:ext cx="2221078" cy="523220"/>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Dense Receiver Array Element</a:t>
            </a:r>
            <a:r>
              <a:rPr kumimoji="0" lang="en-US" sz="1400" b="0" i="0" u="none" strike="noStrike" kern="1200" cap="none" spc="0" normalizeH="0" baseline="0" noProof="0">
                <a:ln>
                  <a:noFill/>
                </a:ln>
                <a:solidFill>
                  <a:prstClr val="black"/>
                </a:solidFill>
                <a:effectLst/>
                <a:uLnTx/>
                <a:uFillTx/>
                <a:latin typeface="Tahoma"/>
                <a:ea typeface="+mn-ea"/>
                <a:cs typeface="+mn-cs"/>
              </a:rPr>
              <a:t> </a:t>
            </a:r>
          </a:p>
        </p:txBody>
      </p:sp>
      <p:sp>
        <p:nvSpPr>
          <p:cNvPr id="15" name="Slide Number Placeholder 10">
            <a:extLst>
              <a:ext uri="{FF2B5EF4-FFF2-40B4-BE49-F238E27FC236}">
                <a16:creationId xmlns:a16="http://schemas.microsoft.com/office/drawing/2014/main" id="{C8AC9613-42D5-5A4C-98F8-C170AFD50096}"/>
              </a:ext>
            </a:extLst>
          </p:cNvPr>
          <p:cNvSpPr txBox="1">
            <a:spLocks/>
          </p:cNvSpPr>
          <p:nvPr/>
        </p:nvSpPr>
        <p:spPr>
          <a:xfrm>
            <a:off x="8277690" y="6272714"/>
            <a:ext cx="383009" cy="29310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defRPr/>
            </a:pPr>
            <a:fld id="{E7C5E6FA-8574-A643-96EE-7101F12556FD}" type="slidenum">
              <a:rPr lang="en-US" sz="1400" smtClean="0">
                <a:solidFill>
                  <a:prstClr val="black"/>
                </a:solidFill>
                <a:latin typeface="Calibri"/>
              </a:rPr>
              <a:pPr algn="r">
                <a:defRPr/>
              </a:pPr>
              <a:t>13</a:t>
            </a:fld>
            <a:endParaRPr lang="en-US" sz="1400">
              <a:solidFill>
                <a:prstClr val="black"/>
              </a:solidFill>
              <a:latin typeface="Calibri"/>
            </a:endParaRPr>
          </a:p>
        </p:txBody>
      </p:sp>
      <p:sp>
        <p:nvSpPr>
          <p:cNvPr id="3" name="Right Arrow 2">
            <a:extLst>
              <a:ext uri="{FF2B5EF4-FFF2-40B4-BE49-F238E27FC236}">
                <a16:creationId xmlns:a16="http://schemas.microsoft.com/office/drawing/2014/main" id="{AFB06F4B-DD6C-5A45-8018-C7E16C42B177}"/>
              </a:ext>
            </a:extLst>
          </p:cNvPr>
          <p:cNvSpPr/>
          <p:nvPr/>
        </p:nvSpPr>
        <p:spPr>
          <a:xfrm>
            <a:off x="4191000" y="2209799"/>
            <a:ext cx="889739" cy="457200"/>
          </a:xfrm>
          <a:prstGeom prst="rightArrow">
            <a:avLst/>
          </a:prstGeom>
          <a:solidFill>
            <a:schemeClr val="tx2">
              <a:lumMod val="40000"/>
              <a:lumOff val="6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Arrow 15">
            <a:extLst>
              <a:ext uri="{FF2B5EF4-FFF2-40B4-BE49-F238E27FC236}">
                <a16:creationId xmlns:a16="http://schemas.microsoft.com/office/drawing/2014/main" id="{618E9EEE-AAD3-894D-8F7B-72986DE5C1FA}"/>
              </a:ext>
            </a:extLst>
          </p:cNvPr>
          <p:cNvSpPr/>
          <p:nvPr/>
        </p:nvSpPr>
        <p:spPr>
          <a:xfrm rot="10800000">
            <a:off x="4191001" y="4421032"/>
            <a:ext cx="889739" cy="457201"/>
          </a:xfrm>
          <a:prstGeom prst="rightArrow">
            <a:avLst/>
          </a:prstGeom>
          <a:solidFill>
            <a:schemeClr val="tx2">
              <a:lumMod val="40000"/>
              <a:lumOff val="6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urved Left Arrow 4">
            <a:extLst>
              <a:ext uri="{FF2B5EF4-FFF2-40B4-BE49-F238E27FC236}">
                <a16:creationId xmlns:a16="http://schemas.microsoft.com/office/drawing/2014/main" id="{9E621F40-C860-FF4E-9519-AEE47B8F1208}"/>
              </a:ext>
            </a:extLst>
          </p:cNvPr>
          <p:cNvSpPr/>
          <p:nvPr/>
        </p:nvSpPr>
        <p:spPr>
          <a:xfrm>
            <a:off x="8057952" y="2819399"/>
            <a:ext cx="678947" cy="1524000"/>
          </a:xfrm>
          <a:prstGeom prst="curvedLeftArrow">
            <a:avLst>
              <a:gd name="adj1" fmla="val 39291"/>
              <a:gd name="adj2" fmla="val 68191"/>
              <a:gd name="adj3" fmla="val 28600"/>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7330216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31314"/>
            <a:ext cx="8210550" cy="582726"/>
          </a:xfrm>
        </p:spPr>
        <p:txBody>
          <a:bodyPr>
            <a:noAutofit/>
          </a:bodyPr>
          <a:lstStyle/>
          <a:p>
            <a:r>
              <a:rPr lang="en-US" sz="2600"/>
              <a:t>Stationary SunCell installed base drives significant revenue</a:t>
            </a:r>
          </a:p>
        </p:txBody>
      </p:sp>
      <p:graphicFrame>
        <p:nvGraphicFramePr>
          <p:cNvPr id="6" name="Table 10">
            <a:extLst>
              <a:ext uri="{FF2B5EF4-FFF2-40B4-BE49-F238E27FC236}">
                <a16:creationId xmlns:a16="http://schemas.microsoft.com/office/drawing/2014/main" id="{37A2C072-109E-E249-9F8E-3D7F35E44A5D}"/>
              </a:ext>
            </a:extLst>
          </p:cNvPr>
          <p:cNvGraphicFramePr>
            <a:graphicFrameLocks noGrp="1"/>
          </p:cNvGraphicFramePr>
          <p:nvPr>
            <p:extLst>
              <p:ext uri="{D42A27DB-BD31-4B8C-83A1-F6EECF244321}">
                <p14:modId xmlns:p14="http://schemas.microsoft.com/office/powerpoint/2010/main" val="4283816360"/>
              </p:ext>
            </p:extLst>
          </p:nvPr>
        </p:nvGraphicFramePr>
        <p:xfrm>
          <a:off x="380997" y="5491800"/>
          <a:ext cx="7924804" cy="601500"/>
        </p:xfrm>
        <a:graphic>
          <a:graphicData uri="http://schemas.openxmlformats.org/drawingml/2006/table">
            <a:tbl>
              <a:tblPr firstRow="1" bandRow="1">
                <a:tableStyleId>{00A15C55-8517-42AA-B614-E9B94910E393}</a:tableStyleId>
              </a:tblPr>
              <a:tblGrid>
                <a:gridCol w="1309314">
                  <a:extLst>
                    <a:ext uri="{9D8B030D-6E8A-4147-A177-3AD203B41FA5}">
                      <a16:colId xmlns:a16="http://schemas.microsoft.com/office/drawing/2014/main" val="938620404"/>
                    </a:ext>
                  </a:extLst>
                </a:gridCol>
                <a:gridCol w="758024">
                  <a:extLst>
                    <a:ext uri="{9D8B030D-6E8A-4147-A177-3AD203B41FA5}">
                      <a16:colId xmlns:a16="http://schemas.microsoft.com/office/drawing/2014/main" val="1776932788"/>
                    </a:ext>
                  </a:extLst>
                </a:gridCol>
                <a:gridCol w="689113">
                  <a:extLst>
                    <a:ext uri="{9D8B030D-6E8A-4147-A177-3AD203B41FA5}">
                      <a16:colId xmlns:a16="http://schemas.microsoft.com/office/drawing/2014/main" val="895284674"/>
                    </a:ext>
                  </a:extLst>
                </a:gridCol>
                <a:gridCol w="826934">
                  <a:extLst>
                    <a:ext uri="{9D8B030D-6E8A-4147-A177-3AD203B41FA5}">
                      <a16:colId xmlns:a16="http://schemas.microsoft.com/office/drawing/2014/main" val="3666553690"/>
                    </a:ext>
                  </a:extLst>
                </a:gridCol>
                <a:gridCol w="772887">
                  <a:extLst>
                    <a:ext uri="{9D8B030D-6E8A-4147-A177-3AD203B41FA5}">
                      <a16:colId xmlns:a16="http://schemas.microsoft.com/office/drawing/2014/main" val="4130167774"/>
                    </a:ext>
                  </a:extLst>
                </a:gridCol>
                <a:gridCol w="702625">
                  <a:extLst>
                    <a:ext uri="{9D8B030D-6E8A-4147-A177-3AD203B41FA5}">
                      <a16:colId xmlns:a16="http://schemas.microsoft.com/office/drawing/2014/main" val="3138630050"/>
                    </a:ext>
                  </a:extLst>
                </a:gridCol>
                <a:gridCol w="660740">
                  <a:extLst>
                    <a:ext uri="{9D8B030D-6E8A-4147-A177-3AD203B41FA5}">
                      <a16:colId xmlns:a16="http://schemas.microsoft.com/office/drawing/2014/main" val="2144234573"/>
                    </a:ext>
                  </a:extLst>
                </a:gridCol>
                <a:gridCol w="689113">
                  <a:extLst>
                    <a:ext uri="{9D8B030D-6E8A-4147-A177-3AD203B41FA5}">
                      <a16:colId xmlns:a16="http://schemas.microsoft.com/office/drawing/2014/main" val="196224094"/>
                    </a:ext>
                  </a:extLst>
                </a:gridCol>
                <a:gridCol w="758027">
                  <a:extLst>
                    <a:ext uri="{9D8B030D-6E8A-4147-A177-3AD203B41FA5}">
                      <a16:colId xmlns:a16="http://schemas.microsoft.com/office/drawing/2014/main" val="549374409"/>
                    </a:ext>
                  </a:extLst>
                </a:gridCol>
                <a:gridCol w="758027">
                  <a:extLst>
                    <a:ext uri="{9D8B030D-6E8A-4147-A177-3AD203B41FA5}">
                      <a16:colId xmlns:a16="http://schemas.microsoft.com/office/drawing/2014/main" val="213016337"/>
                    </a:ext>
                  </a:extLst>
                </a:gridCol>
              </a:tblGrid>
              <a:tr h="299400">
                <a:tc>
                  <a:txBody>
                    <a:bodyPr/>
                    <a:lstStyle/>
                    <a:p>
                      <a:r>
                        <a:rPr lang="en-US" sz="1200" b="0"/>
                        <a:t>Annual Units</a:t>
                      </a:r>
                      <a:endParaRPr lang="en-US" sz="1200" b="0">
                        <a:latin typeface="Calibri" panose="020F0502020204030204" pitchFamily="34" charset="0"/>
                        <a:cs typeface="Calibri" panose="020F0502020204030204" pitchFamily="34" charset="0"/>
                      </a:endParaRPr>
                    </a:p>
                  </a:txBody>
                  <a:tcPr/>
                </a:tc>
                <a:tc>
                  <a:txBody>
                    <a:bodyPr/>
                    <a:lstStyle/>
                    <a:p>
                      <a:pPr algn="ctr" fontAlgn="ctr">
                        <a:spcAft>
                          <a:spcPts val="600"/>
                        </a:spcAft>
                      </a:pPr>
                      <a:r>
                        <a:rPr lang="en-US" sz="1200" b="0" u="none" strike="noStrike">
                          <a:effectLst/>
                        </a:rPr>
                        <a:t>0</a:t>
                      </a:r>
                      <a:endParaRPr lang="en-US" sz="1200" b="0" i="0" u="none" strike="noStrike">
                        <a:effectLst/>
                        <a:latin typeface="Calibri" panose="020F0502020204030204" pitchFamily="34" charset="0"/>
                        <a:cs typeface="Calibri" panose="020F0502020204030204" pitchFamily="34" charset="0"/>
                      </a:endParaRPr>
                    </a:p>
                  </a:txBody>
                  <a:tcPr marL="0" marR="0" marT="0" marB="0" anchor="b"/>
                </a:tc>
                <a:tc>
                  <a:txBody>
                    <a:bodyPr/>
                    <a:lstStyle/>
                    <a:p>
                      <a:pPr algn="ctr" fontAlgn="ctr">
                        <a:spcAft>
                          <a:spcPts val="600"/>
                        </a:spcAft>
                      </a:pPr>
                      <a:r>
                        <a:rPr lang="en-US" sz="1200" b="0" u="none" strike="noStrike">
                          <a:effectLst/>
                        </a:rPr>
                        <a:t>50</a:t>
                      </a:r>
                      <a:endParaRPr lang="en-US" sz="1200" b="0" i="0" u="none" strike="noStrike">
                        <a:effectLst/>
                        <a:latin typeface="Calibri" panose="020F0502020204030204" pitchFamily="34" charset="0"/>
                        <a:cs typeface="Calibri" panose="020F0502020204030204" pitchFamily="34" charset="0"/>
                      </a:endParaRPr>
                    </a:p>
                  </a:txBody>
                  <a:tcPr marL="0" marR="0" marT="0" marB="0" anchor="b"/>
                </a:tc>
                <a:tc>
                  <a:txBody>
                    <a:bodyPr/>
                    <a:lstStyle/>
                    <a:p>
                      <a:pPr algn="ctr" fontAlgn="ctr">
                        <a:spcAft>
                          <a:spcPts val="600"/>
                        </a:spcAft>
                      </a:pPr>
                      <a:r>
                        <a:rPr lang="en-US" sz="1200" b="0" u="none" strike="noStrike">
                          <a:effectLst/>
                        </a:rPr>
                        <a:t>1,700</a:t>
                      </a:r>
                      <a:endParaRPr lang="en-US" sz="1200" b="0" i="0" u="none" strike="noStrike">
                        <a:effectLst/>
                        <a:latin typeface="Calibri" panose="020F0502020204030204" pitchFamily="34" charset="0"/>
                        <a:cs typeface="Calibri" panose="020F0502020204030204" pitchFamily="34" charset="0"/>
                      </a:endParaRPr>
                    </a:p>
                  </a:txBody>
                  <a:tcPr marL="0" marR="0" marT="0" marB="0" anchor="b"/>
                </a:tc>
                <a:tc>
                  <a:txBody>
                    <a:bodyPr/>
                    <a:lstStyle/>
                    <a:p>
                      <a:pPr algn="ctr" fontAlgn="ctr">
                        <a:spcAft>
                          <a:spcPts val="600"/>
                        </a:spcAft>
                      </a:pPr>
                      <a:r>
                        <a:rPr lang="en-US" sz="1200" b="0" u="none" strike="noStrike">
                          <a:effectLst/>
                        </a:rPr>
                        <a:t>19,200</a:t>
                      </a:r>
                      <a:endParaRPr lang="en-US" sz="1200" b="0" i="0" u="none" strike="noStrike">
                        <a:effectLst/>
                        <a:latin typeface="Calibri" panose="020F0502020204030204" pitchFamily="34" charset="0"/>
                        <a:cs typeface="Calibri" panose="020F0502020204030204" pitchFamily="34" charset="0"/>
                      </a:endParaRPr>
                    </a:p>
                  </a:txBody>
                  <a:tcPr marL="0" marR="0" marT="0" marB="0" anchor="b"/>
                </a:tc>
                <a:tc>
                  <a:txBody>
                    <a:bodyPr/>
                    <a:lstStyle/>
                    <a:p>
                      <a:pPr algn="ctr" fontAlgn="ctr">
                        <a:spcAft>
                          <a:spcPts val="600"/>
                        </a:spcAft>
                      </a:pPr>
                      <a:r>
                        <a:rPr lang="en-US" sz="1200" b="0" u="none" strike="noStrike">
                          <a:effectLst/>
                        </a:rPr>
                        <a:t>141,700</a:t>
                      </a:r>
                      <a:endParaRPr lang="en-US" sz="1200" b="0" i="0" u="none" strike="noStrike">
                        <a:effectLst/>
                        <a:latin typeface="Calibri" panose="020F0502020204030204" pitchFamily="34" charset="0"/>
                        <a:cs typeface="Calibri" panose="020F0502020204030204" pitchFamily="34" charset="0"/>
                      </a:endParaRPr>
                    </a:p>
                  </a:txBody>
                  <a:tcPr marL="0" marR="0" marT="0" marB="0" anchor="b"/>
                </a:tc>
                <a:tc>
                  <a:txBody>
                    <a:bodyPr/>
                    <a:lstStyle/>
                    <a:p>
                      <a:pPr algn="ctr" fontAlgn="ctr">
                        <a:spcAft>
                          <a:spcPts val="600"/>
                        </a:spcAft>
                      </a:pPr>
                      <a:r>
                        <a:rPr lang="en-US" sz="1200" b="0" u="none" strike="noStrike">
                          <a:effectLst/>
                        </a:rPr>
                        <a:t>537,200</a:t>
                      </a:r>
                      <a:endParaRPr lang="en-US" sz="1200" b="0" i="0" u="none" strike="noStrike">
                        <a:effectLst/>
                        <a:latin typeface="Calibri" panose="020F0502020204030204" pitchFamily="34" charset="0"/>
                        <a:cs typeface="Calibri" panose="020F0502020204030204" pitchFamily="34" charset="0"/>
                      </a:endParaRPr>
                    </a:p>
                  </a:txBody>
                  <a:tcPr marL="0" marR="0" marT="0" marB="0" anchor="b"/>
                </a:tc>
                <a:tc>
                  <a:txBody>
                    <a:bodyPr/>
                    <a:lstStyle/>
                    <a:p>
                      <a:pPr algn="ctr" fontAlgn="ctr">
                        <a:spcAft>
                          <a:spcPts val="600"/>
                        </a:spcAft>
                      </a:pPr>
                      <a:r>
                        <a:rPr lang="en-US" sz="1200" b="0" u="none" strike="noStrike">
                          <a:effectLst/>
                        </a:rPr>
                        <a:t>1,380,700</a:t>
                      </a:r>
                      <a:endParaRPr lang="en-US" sz="1200" b="0" i="0" u="none" strike="noStrike">
                        <a:effectLst/>
                        <a:latin typeface="Calibri" panose="020F0502020204030204" pitchFamily="34" charset="0"/>
                        <a:cs typeface="Calibri" panose="020F0502020204030204" pitchFamily="34" charset="0"/>
                      </a:endParaRPr>
                    </a:p>
                  </a:txBody>
                  <a:tcPr marL="0" marR="0" marT="0" marB="0" anchor="b"/>
                </a:tc>
                <a:tc>
                  <a:txBody>
                    <a:bodyPr/>
                    <a:lstStyle/>
                    <a:p>
                      <a:pPr algn="r" fontAlgn="b"/>
                      <a:r>
                        <a:rPr lang="en-US" sz="1200" b="0" u="none" strike="noStrike" kern="1200">
                          <a:solidFill>
                            <a:schemeClr val="lt1"/>
                          </a:solidFill>
                          <a:effectLst/>
                          <a:latin typeface="+mn-lt"/>
                          <a:ea typeface="+mn-ea"/>
                          <a:cs typeface="+mn-cs"/>
                        </a:rPr>
                        <a:t>2,856,825</a:t>
                      </a:r>
                    </a:p>
                  </a:txBody>
                  <a:tcPr marL="9525" marR="9525" marT="9525" marB="0" anchor="b"/>
                </a:tc>
                <a:tc>
                  <a:txBody>
                    <a:bodyPr/>
                    <a:lstStyle/>
                    <a:p>
                      <a:pPr algn="ctr" fontAlgn="ctr">
                        <a:spcAft>
                          <a:spcPts val="600"/>
                        </a:spcAft>
                      </a:pPr>
                      <a:r>
                        <a:rPr lang="en-US" sz="1200" b="0" i="0" u="none" strike="noStrike">
                          <a:effectLst/>
                          <a:latin typeface="Calibri" panose="020F0502020204030204" pitchFamily="34" charset="0"/>
                          <a:cs typeface="Calibri" panose="020F0502020204030204" pitchFamily="34" charset="0"/>
                        </a:rPr>
                        <a:t>5,440,044</a:t>
                      </a:r>
                    </a:p>
                  </a:txBody>
                  <a:tcPr marL="0" marR="0" marT="0" marB="0" anchor="b"/>
                </a:tc>
                <a:extLst>
                  <a:ext uri="{0D108BD9-81ED-4DB2-BD59-A6C34878D82A}">
                    <a16:rowId xmlns:a16="http://schemas.microsoft.com/office/drawing/2014/main" val="1337431409"/>
                  </a:ext>
                </a:extLst>
              </a:tr>
              <a:tr h="302100">
                <a:tc>
                  <a:txBody>
                    <a:bodyPr/>
                    <a:lstStyle/>
                    <a:p>
                      <a:r>
                        <a:rPr lang="en-US" sz="1200" b="0"/>
                        <a:t>% TAM</a:t>
                      </a:r>
                      <a:endParaRPr lang="en-US" sz="1200" b="0">
                        <a:latin typeface="Calibri" panose="020F0502020204030204" pitchFamily="34" charset="0"/>
                        <a:cs typeface="Calibri" panose="020F0502020204030204" pitchFamily="34" charset="0"/>
                      </a:endParaRPr>
                    </a:p>
                  </a:txBody>
                  <a:tcPr/>
                </a:tc>
                <a:tc>
                  <a:txBody>
                    <a:bodyPr/>
                    <a:lstStyle/>
                    <a:p>
                      <a:pPr algn="ctr" fontAlgn="b"/>
                      <a:r>
                        <a:rPr lang="en-US" sz="1200" b="0" u="none" strike="noStrike">
                          <a:effectLst/>
                        </a:rPr>
                        <a:t>-</a:t>
                      </a:r>
                      <a:endParaRPr lang="en-US" sz="1200" b="0" i="0" u="none" strike="noStrike">
                        <a:effectLst/>
                        <a:latin typeface="Calibri" panose="020F0502020204030204" pitchFamily="34" charset="0"/>
                        <a:cs typeface="Calibri" panose="020F0502020204030204" pitchFamily="34" charset="0"/>
                      </a:endParaRPr>
                    </a:p>
                  </a:txBody>
                  <a:tcPr marL="0" marR="0" marT="0" marB="0" anchor="b"/>
                </a:tc>
                <a:tc>
                  <a:txBody>
                    <a:bodyPr/>
                    <a:lstStyle/>
                    <a:p>
                      <a:pPr algn="ctr" fontAlgn="b"/>
                      <a:r>
                        <a:rPr lang="en-US" sz="1200" b="0" i="0" u="none" strike="noStrike">
                          <a:effectLst/>
                          <a:latin typeface="Calibri" panose="020F0502020204030204" pitchFamily="34" charset="0"/>
                          <a:cs typeface="Calibri" panose="020F0502020204030204" pitchFamily="34" charset="0"/>
                        </a:rPr>
                        <a:t>0.0%</a:t>
                      </a:r>
                    </a:p>
                  </a:txBody>
                  <a:tcPr marL="0" marR="0" marT="0" marB="0" anchor="b"/>
                </a:tc>
                <a:tc>
                  <a:txBody>
                    <a:bodyPr/>
                    <a:lstStyle/>
                    <a:p>
                      <a:pPr algn="ctr" fontAlgn="b"/>
                      <a:r>
                        <a:rPr lang="en-US" sz="1200" b="0" i="0" u="none" strike="noStrike">
                          <a:effectLst/>
                          <a:latin typeface="Calibri" panose="020F0502020204030204" pitchFamily="34" charset="0"/>
                          <a:cs typeface="Calibri" panose="020F0502020204030204" pitchFamily="34" charset="0"/>
                        </a:rPr>
                        <a:t>0.0%</a:t>
                      </a:r>
                    </a:p>
                  </a:txBody>
                  <a:tcPr marL="0" marR="0" marT="0" marB="0" anchor="b"/>
                </a:tc>
                <a:tc>
                  <a:txBody>
                    <a:bodyPr/>
                    <a:lstStyle/>
                    <a:p>
                      <a:pPr algn="ctr" fontAlgn="b"/>
                      <a:r>
                        <a:rPr lang="en-US" sz="1200" b="0" u="none" strike="noStrike">
                          <a:effectLst/>
                        </a:rPr>
                        <a:t>0.1%</a:t>
                      </a:r>
                      <a:endParaRPr lang="en-US" sz="1200" b="0" i="0" u="none" strike="noStrike">
                        <a:effectLst/>
                        <a:latin typeface="Calibri" panose="020F0502020204030204" pitchFamily="34" charset="0"/>
                        <a:cs typeface="Calibri" panose="020F0502020204030204" pitchFamily="34" charset="0"/>
                      </a:endParaRPr>
                    </a:p>
                  </a:txBody>
                  <a:tcPr marL="0" marR="0" marT="0" marB="0" anchor="b"/>
                </a:tc>
                <a:tc>
                  <a:txBody>
                    <a:bodyPr/>
                    <a:lstStyle/>
                    <a:p>
                      <a:pPr algn="ctr" fontAlgn="b"/>
                      <a:r>
                        <a:rPr lang="en-US" sz="1200" b="0" u="none" strike="noStrike">
                          <a:effectLst/>
                        </a:rPr>
                        <a:t>0.5%</a:t>
                      </a:r>
                      <a:endParaRPr lang="en-US" sz="1200" b="0" i="0" u="none" strike="noStrike">
                        <a:effectLst/>
                        <a:latin typeface="Calibri" panose="020F0502020204030204" pitchFamily="34" charset="0"/>
                        <a:cs typeface="Calibri" panose="020F0502020204030204" pitchFamily="34" charset="0"/>
                      </a:endParaRPr>
                    </a:p>
                  </a:txBody>
                  <a:tcPr marL="0" marR="0" marT="0" marB="0" anchor="b"/>
                </a:tc>
                <a:tc>
                  <a:txBody>
                    <a:bodyPr/>
                    <a:lstStyle/>
                    <a:p>
                      <a:pPr algn="ctr" fontAlgn="b"/>
                      <a:r>
                        <a:rPr lang="en-US" sz="1200" b="0" u="none" strike="noStrike">
                          <a:effectLst/>
                        </a:rPr>
                        <a:t>1.9%</a:t>
                      </a:r>
                      <a:endParaRPr lang="en-US" sz="1200" b="0" i="0" u="none" strike="noStrike">
                        <a:effectLst/>
                        <a:latin typeface="Calibri" panose="020F0502020204030204" pitchFamily="34" charset="0"/>
                        <a:cs typeface="Calibri" panose="020F0502020204030204" pitchFamily="34" charset="0"/>
                      </a:endParaRPr>
                    </a:p>
                  </a:txBody>
                  <a:tcPr marL="0" marR="0" marT="0" marB="0" anchor="b"/>
                </a:tc>
                <a:tc>
                  <a:txBody>
                    <a:bodyPr/>
                    <a:lstStyle/>
                    <a:p>
                      <a:pPr algn="ctr" fontAlgn="b"/>
                      <a:r>
                        <a:rPr lang="en-US" sz="1200" b="0" u="none" strike="noStrike">
                          <a:effectLst/>
                        </a:rPr>
                        <a:t>4.9%</a:t>
                      </a:r>
                      <a:endParaRPr lang="en-US" sz="1200" b="0" i="0" u="none" strike="noStrike">
                        <a:effectLst/>
                        <a:latin typeface="Calibri" panose="020F0502020204030204" pitchFamily="34" charset="0"/>
                        <a:cs typeface="Calibri" panose="020F0502020204030204" pitchFamily="34" charset="0"/>
                      </a:endParaRPr>
                    </a:p>
                  </a:txBody>
                  <a:tcPr marL="0" marR="0" marT="0" marB="0" anchor="b"/>
                </a:tc>
                <a:tc>
                  <a:txBody>
                    <a:bodyPr/>
                    <a:lstStyle/>
                    <a:p>
                      <a:pPr algn="ctr" fontAlgn="b"/>
                      <a:r>
                        <a:rPr lang="en-US" sz="1200" b="0" u="none" strike="noStrike">
                          <a:effectLst/>
                        </a:rPr>
                        <a:t>10.0%</a:t>
                      </a:r>
                      <a:endParaRPr lang="en-US" sz="1200" b="0" i="0" u="none" strike="noStrike">
                        <a:effectLst/>
                        <a:latin typeface="Calibri" panose="020F0502020204030204" pitchFamily="34" charset="0"/>
                        <a:cs typeface="Calibri" panose="020F0502020204030204" pitchFamily="34" charset="0"/>
                      </a:endParaRPr>
                    </a:p>
                  </a:txBody>
                  <a:tcPr marL="0" marR="0" marT="0" marB="0" anchor="b"/>
                </a:tc>
                <a:tc>
                  <a:txBody>
                    <a:bodyPr/>
                    <a:lstStyle/>
                    <a:p>
                      <a:pPr algn="ctr" fontAlgn="b"/>
                      <a:r>
                        <a:rPr lang="en-US" sz="1200" b="0" i="0" u="none" strike="noStrike">
                          <a:effectLst/>
                          <a:latin typeface="Calibri" panose="020F0502020204030204" pitchFamily="34" charset="0"/>
                          <a:cs typeface="Calibri" panose="020F0502020204030204" pitchFamily="34" charset="0"/>
                        </a:rPr>
                        <a:t>18.7%</a:t>
                      </a:r>
                    </a:p>
                  </a:txBody>
                  <a:tcPr marL="0" marR="0" marT="0" marB="0" anchor="b"/>
                </a:tc>
                <a:extLst>
                  <a:ext uri="{0D108BD9-81ED-4DB2-BD59-A6C34878D82A}">
                    <a16:rowId xmlns:a16="http://schemas.microsoft.com/office/drawing/2014/main" val="4226758010"/>
                  </a:ext>
                </a:extLst>
              </a:tr>
            </a:tbl>
          </a:graphicData>
        </a:graphic>
      </p:graphicFrame>
      <p:graphicFrame>
        <p:nvGraphicFramePr>
          <p:cNvPr id="4" name="Object 3">
            <a:extLst>
              <a:ext uri="{FF2B5EF4-FFF2-40B4-BE49-F238E27FC236}">
                <a16:creationId xmlns:a16="http://schemas.microsoft.com/office/drawing/2014/main" id="{725B2385-04BC-0BA1-3289-A934E041D7C8}"/>
              </a:ext>
            </a:extLst>
          </p:cNvPr>
          <p:cNvGraphicFramePr>
            <a:graphicFrameLocks noChangeAspect="1"/>
          </p:cNvGraphicFramePr>
          <p:nvPr>
            <p:extLst>
              <p:ext uri="{D42A27DB-BD31-4B8C-83A1-F6EECF244321}">
                <p14:modId xmlns:p14="http://schemas.microsoft.com/office/powerpoint/2010/main" val="1750552023"/>
              </p:ext>
            </p:extLst>
          </p:nvPr>
        </p:nvGraphicFramePr>
        <p:xfrm>
          <a:off x="906944" y="1134354"/>
          <a:ext cx="7330112" cy="4129542"/>
        </p:xfrm>
        <a:graphic>
          <a:graphicData uri="http://schemas.openxmlformats.org/presentationml/2006/ole">
            <mc:AlternateContent xmlns:mc="http://schemas.openxmlformats.org/markup-compatibility/2006">
              <mc:Choice xmlns:v="urn:schemas-microsoft-com:vml" Requires="v">
                <p:oleObj name="Acrobat Document" r:id="rId2" imgW="4922254" imgH="2773328" progId="Acrobat.Document.DC">
                  <p:embed/>
                </p:oleObj>
              </mc:Choice>
              <mc:Fallback>
                <p:oleObj name="Acrobat Document" r:id="rId2" imgW="4922254" imgH="2773328" progId="Acrobat.Document.DC">
                  <p:embed/>
                  <p:pic>
                    <p:nvPicPr>
                      <p:cNvPr id="0" name=""/>
                      <p:cNvPicPr/>
                      <p:nvPr/>
                    </p:nvPicPr>
                    <p:blipFill>
                      <a:blip r:embed="rId3"/>
                      <a:stretch>
                        <a:fillRect/>
                      </a:stretch>
                    </p:blipFill>
                    <p:spPr>
                      <a:xfrm>
                        <a:off x="906944" y="1134354"/>
                        <a:ext cx="7330112" cy="4129542"/>
                      </a:xfrm>
                      <a:prstGeom prst="rect">
                        <a:avLst/>
                      </a:prstGeom>
                    </p:spPr>
                  </p:pic>
                </p:oleObj>
              </mc:Fallback>
            </mc:AlternateContent>
          </a:graphicData>
        </a:graphic>
      </p:graphicFrame>
    </p:spTree>
    <p:extLst>
      <p:ext uri="{BB962C8B-B14F-4D97-AF65-F5344CB8AC3E}">
        <p14:creationId xmlns:p14="http://schemas.microsoft.com/office/powerpoint/2010/main" val="4225790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89E4D7-B8C5-CD45-8665-3468FD9EDCC2}"/>
              </a:ext>
            </a:extLst>
          </p:cNvPr>
          <p:cNvSpPr>
            <a:spLocks noGrp="1"/>
          </p:cNvSpPr>
          <p:nvPr>
            <p:ph type="title"/>
          </p:nvPr>
        </p:nvSpPr>
        <p:spPr>
          <a:xfrm>
            <a:off x="425450" y="231314"/>
            <a:ext cx="8540750" cy="582726"/>
          </a:xfrm>
        </p:spPr>
        <p:txBody>
          <a:bodyPr>
            <a:noAutofit/>
          </a:bodyPr>
          <a:lstStyle/>
          <a:p>
            <a:r>
              <a:rPr lang="en-US" sz="2600"/>
              <a:t>Stationary 250kW SunCell TPV – Units, Revenue &amp; Margins</a:t>
            </a:r>
          </a:p>
        </p:txBody>
      </p:sp>
      <p:sp>
        <p:nvSpPr>
          <p:cNvPr id="7" name="TextBox 6">
            <a:extLst>
              <a:ext uri="{FF2B5EF4-FFF2-40B4-BE49-F238E27FC236}">
                <a16:creationId xmlns:a16="http://schemas.microsoft.com/office/drawing/2014/main" id="{EF6B91D4-D7F0-8748-B7F2-3F5718AEB4D3}"/>
              </a:ext>
            </a:extLst>
          </p:cNvPr>
          <p:cNvSpPr txBox="1"/>
          <p:nvPr/>
        </p:nvSpPr>
        <p:spPr>
          <a:xfrm>
            <a:off x="349250" y="5641435"/>
            <a:ext cx="5210785" cy="307777"/>
          </a:xfrm>
          <a:prstGeom prst="rect">
            <a:avLst/>
          </a:prstGeom>
        </p:spPr>
        <p:txBody>
          <a:bodyPr vert="horz" lIns="91440" tIns="45720" rIns="91440" bIns="45720" rtlCol="0">
            <a:normAutofit fontScale="85000" lnSpcReduction="10000"/>
          </a:bodyPr>
          <a:lstStyle>
            <a:lvl1pPr marL="228600" indent="-228600" defTabSz="914400" eaLnBrk="1" latinLnBrk="0" hangingPunct="1">
              <a:lnSpc>
                <a:spcPct val="90000"/>
              </a:lnSpc>
              <a:spcBef>
                <a:spcPts val="0"/>
              </a:spcBef>
              <a:spcAft>
                <a:spcPts val="600"/>
              </a:spcAft>
              <a:buFont typeface="Arial" panose="020B0604020202020204" pitchFamily="34" charset="0"/>
              <a:buChar char="•"/>
              <a:defRPr sz="1600">
                <a:solidFill>
                  <a:schemeClr val="accent4"/>
                </a:solidFill>
                <a:latin typeface="+mn-lt"/>
                <a:cs typeface="+mn-cs"/>
              </a:defRPr>
            </a:lvl1pPr>
            <a:lvl2pPr marL="685800" indent="-228600" defTabSz="914400" eaLnBrk="1" latinLnBrk="0" hangingPunct="1">
              <a:lnSpc>
                <a:spcPct val="90000"/>
              </a:lnSpc>
              <a:spcBef>
                <a:spcPts val="500"/>
              </a:spcBef>
              <a:buFont typeface="Arial" panose="020B0604020202020204" pitchFamily="34" charset="0"/>
              <a:buChar char="•"/>
              <a:defRPr sz="2000">
                <a:solidFill>
                  <a:schemeClr val="tx1"/>
                </a:solidFill>
                <a:latin typeface="+mn-lt"/>
                <a:cs typeface="+mn-cs"/>
              </a:defRPr>
            </a:lvl2pPr>
            <a:lvl3pPr marL="1143000" indent="-228600" defTabSz="914400" eaLnBrk="1" latinLnBrk="0" hangingPunct="1">
              <a:lnSpc>
                <a:spcPct val="90000"/>
              </a:lnSpc>
              <a:spcBef>
                <a:spcPts val="500"/>
              </a:spcBef>
              <a:buFont typeface="Arial" panose="020B0604020202020204" pitchFamily="34" charset="0"/>
              <a:buChar char="•"/>
              <a:defRPr sz="1800">
                <a:solidFill>
                  <a:schemeClr val="tx1"/>
                </a:solidFill>
                <a:latin typeface="+mn-lt"/>
                <a:cs typeface="+mn-cs"/>
              </a:defRPr>
            </a:lvl3pPr>
            <a:lvl4pPr marL="1600200" indent="-228600" defTabSz="914400" eaLnBrk="1" latinLnBrk="0" hangingPunct="1">
              <a:lnSpc>
                <a:spcPct val="90000"/>
              </a:lnSpc>
              <a:spcBef>
                <a:spcPts val="500"/>
              </a:spcBef>
              <a:buFont typeface="Arial" panose="020B0604020202020204" pitchFamily="34" charset="0"/>
              <a:buChar char="•"/>
              <a:defRPr sz="1600">
                <a:solidFill>
                  <a:schemeClr val="tx1"/>
                </a:solidFill>
                <a:latin typeface="+mn-lt"/>
                <a:cs typeface="+mn-cs"/>
              </a:defRPr>
            </a:lvl4pPr>
            <a:lvl5pPr marL="2057400" indent="-228600" defTabSz="914400" eaLnBrk="1" latinLnBrk="0" hangingPunct="1">
              <a:lnSpc>
                <a:spcPct val="90000"/>
              </a:lnSpc>
              <a:spcBef>
                <a:spcPts val="500"/>
              </a:spcBef>
              <a:buFont typeface="Arial" panose="020B0604020202020204" pitchFamily="34" charset="0"/>
              <a:buChar char="•"/>
              <a:defRPr sz="1600">
                <a:solidFill>
                  <a:schemeClr val="tx1"/>
                </a:solidFill>
                <a:latin typeface="+mn-lt"/>
                <a:cs typeface="+mn-cs"/>
              </a:defRPr>
            </a:lvl5pPr>
            <a:lvl6pPr marL="2514600" indent="-228600">
              <a:lnSpc>
                <a:spcPct val="90000"/>
              </a:lnSpc>
              <a:spcBef>
                <a:spcPts val="500"/>
              </a:spcBef>
              <a:buFont typeface="Arial" panose="020B0604020202020204" pitchFamily="34" charset="0"/>
              <a:buChar char="•"/>
              <a:defRPr sz="1800">
                <a:solidFill>
                  <a:schemeClr val="tx1"/>
                </a:solidFill>
                <a:latin typeface="+mn-lt"/>
                <a:cs typeface="+mn-cs"/>
              </a:defRPr>
            </a:lvl6pPr>
            <a:lvl7pPr marL="2971800" indent="-228600">
              <a:lnSpc>
                <a:spcPct val="90000"/>
              </a:lnSpc>
              <a:spcBef>
                <a:spcPts val="500"/>
              </a:spcBef>
              <a:buFont typeface="Arial" panose="020B0604020202020204" pitchFamily="34" charset="0"/>
              <a:buChar char="•"/>
              <a:defRPr sz="1800">
                <a:solidFill>
                  <a:schemeClr val="tx1"/>
                </a:solidFill>
                <a:latin typeface="+mn-lt"/>
                <a:cs typeface="+mn-cs"/>
              </a:defRPr>
            </a:lvl7pPr>
            <a:lvl8pPr marL="3429000" indent="-228600">
              <a:lnSpc>
                <a:spcPct val="90000"/>
              </a:lnSpc>
              <a:spcBef>
                <a:spcPts val="500"/>
              </a:spcBef>
              <a:buFont typeface="Arial" panose="020B0604020202020204" pitchFamily="34" charset="0"/>
              <a:buChar char="•"/>
              <a:defRPr sz="1800">
                <a:solidFill>
                  <a:schemeClr val="tx1"/>
                </a:solidFill>
                <a:latin typeface="+mn-lt"/>
                <a:cs typeface="+mn-cs"/>
              </a:defRPr>
            </a:lvl8pPr>
            <a:lvl9pPr marL="3886200" indent="-228600">
              <a:lnSpc>
                <a:spcPct val="90000"/>
              </a:lnSpc>
              <a:spcBef>
                <a:spcPts val="500"/>
              </a:spcBef>
              <a:buFont typeface="Arial" panose="020B0604020202020204" pitchFamily="34" charset="0"/>
              <a:buChar char="•"/>
              <a:defRPr sz="1800">
                <a:solidFill>
                  <a:schemeClr val="tx1"/>
                </a:solidFill>
                <a:latin typeface="+mn-lt"/>
                <a:cs typeface="+mn-cs"/>
              </a:defRPr>
            </a:lvl9pPr>
          </a:lstStyle>
          <a:p>
            <a:r>
              <a:rPr lang="en-US"/>
              <a:t>150kW units for demonstration phase, followed by 250kW units</a:t>
            </a:r>
          </a:p>
        </p:txBody>
      </p:sp>
      <p:graphicFrame>
        <p:nvGraphicFramePr>
          <p:cNvPr id="4" name="Object 3">
            <a:extLst>
              <a:ext uri="{FF2B5EF4-FFF2-40B4-BE49-F238E27FC236}">
                <a16:creationId xmlns:a16="http://schemas.microsoft.com/office/drawing/2014/main" id="{7D04091A-042C-519B-890F-17425140EE9C}"/>
              </a:ext>
            </a:extLst>
          </p:cNvPr>
          <p:cNvGraphicFramePr>
            <a:graphicFrameLocks noChangeAspect="1"/>
          </p:cNvGraphicFramePr>
          <p:nvPr>
            <p:extLst>
              <p:ext uri="{D42A27DB-BD31-4B8C-83A1-F6EECF244321}">
                <p14:modId xmlns:p14="http://schemas.microsoft.com/office/powerpoint/2010/main" val="1708395845"/>
              </p:ext>
            </p:extLst>
          </p:nvPr>
        </p:nvGraphicFramePr>
        <p:xfrm>
          <a:off x="311563" y="1219200"/>
          <a:ext cx="8527102" cy="3886200"/>
        </p:xfrm>
        <a:graphic>
          <a:graphicData uri="http://schemas.openxmlformats.org/presentationml/2006/ole">
            <mc:AlternateContent xmlns:mc="http://schemas.openxmlformats.org/markup-compatibility/2006">
              <mc:Choice xmlns:v="urn:schemas-microsoft-com:vml" Requires="v">
                <p:oleObj name="Acrobat Document" r:id="rId2" imgW="5166094" imgH="2354236" progId="Acrobat.Document.DC">
                  <p:embed/>
                </p:oleObj>
              </mc:Choice>
              <mc:Fallback>
                <p:oleObj name="Acrobat Document" r:id="rId2" imgW="5166094" imgH="2354236" progId="Acrobat.Document.DC">
                  <p:embed/>
                  <p:pic>
                    <p:nvPicPr>
                      <p:cNvPr id="0" name=""/>
                      <p:cNvPicPr/>
                      <p:nvPr/>
                    </p:nvPicPr>
                    <p:blipFill>
                      <a:blip r:embed="rId3"/>
                      <a:stretch>
                        <a:fillRect/>
                      </a:stretch>
                    </p:blipFill>
                    <p:spPr>
                      <a:xfrm>
                        <a:off x="311563" y="1219200"/>
                        <a:ext cx="8527102" cy="3886200"/>
                      </a:xfrm>
                      <a:prstGeom prst="rect">
                        <a:avLst/>
                      </a:prstGeom>
                    </p:spPr>
                  </p:pic>
                </p:oleObj>
              </mc:Fallback>
            </mc:AlternateContent>
          </a:graphicData>
        </a:graphic>
      </p:graphicFrame>
    </p:spTree>
    <p:extLst>
      <p:ext uri="{BB962C8B-B14F-4D97-AF65-F5344CB8AC3E}">
        <p14:creationId xmlns:p14="http://schemas.microsoft.com/office/powerpoint/2010/main" val="9640049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73AE25-A7FA-5E42-941A-C96B51177603}"/>
              </a:ext>
            </a:extLst>
          </p:cNvPr>
          <p:cNvSpPr>
            <a:spLocks noGrp="1"/>
          </p:cNvSpPr>
          <p:nvPr>
            <p:ph type="title"/>
          </p:nvPr>
        </p:nvSpPr>
        <p:spPr/>
        <p:txBody>
          <a:bodyPr>
            <a:normAutofit/>
          </a:bodyPr>
          <a:lstStyle/>
          <a:p>
            <a:r>
              <a:rPr lang="en-US" sz="2600"/>
              <a:t>Stationary 150kW SunCell TPV – Costs &amp; Units</a:t>
            </a:r>
          </a:p>
        </p:txBody>
      </p:sp>
      <p:sp>
        <p:nvSpPr>
          <p:cNvPr id="7" name="Content Placeholder 2">
            <a:extLst>
              <a:ext uri="{FF2B5EF4-FFF2-40B4-BE49-F238E27FC236}">
                <a16:creationId xmlns:a16="http://schemas.microsoft.com/office/drawing/2014/main" id="{249A0EA8-292C-834B-B62D-63AF3EC7D699}"/>
              </a:ext>
            </a:extLst>
          </p:cNvPr>
          <p:cNvSpPr>
            <a:spLocks noGrp="1"/>
          </p:cNvSpPr>
          <p:nvPr>
            <p:ph idx="4294967295"/>
          </p:nvPr>
        </p:nvSpPr>
        <p:spPr>
          <a:xfrm>
            <a:off x="369303" y="4750244"/>
            <a:ext cx="8053258" cy="1428750"/>
          </a:xfrm>
        </p:spPr>
        <p:txBody>
          <a:bodyPr/>
          <a:lstStyle/>
          <a:p>
            <a:pPr>
              <a:spcBef>
                <a:spcPts val="0"/>
              </a:spcBef>
              <a:spcAft>
                <a:spcPts val="600"/>
              </a:spcAft>
            </a:pPr>
            <a:r>
              <a:rPr lang="en-US" sz="1600">
                <a:solidFill>
                  <a:schemeClr val="accent4"/>
                </a:solidFill>
              </a:rPr>
              <a:t>Annual lease payment of $65,700 for demo 150kW units and $109,500 for 250kW production units</a:t>
            </a:r>
          </a:p>
          <a:p>
            <a:pPr>
              <a:spcBef>
                <a:spcPts val="0"/>
              </a:spcBef>
              <a:spcAft>
                <a:spcPts val="600"/>
              </a:spcAft>
            </a:pPr>
            <a:r>
              <a:rPr lang="en-US" sz="1600">
                <a:solidFill>
                  <a:schemeClr val="accent4"/>
                </a:solidFill>
              </a:rPr>
              <a:t>Upfront fee of $75 per rated power (kW)</a:t>
            </a:r>
          </a:p>
          <a:p>
            <a:pPr>
              <a:spcBef>
                <a:spcPts val="0"/>
              </a:spcBef>
              <a:spcAft>
                <a:spcPts val="600"/>
              </a:spcAft>
            </a:pPr>
            <a:r>
              <a:rPr lang="en-US" sz="1600">
                <a:solidFill>
                  <a:schemeClr val="accent4"/>
                </a:solidFill>
              </a:rPr>
              <a:t>User lease based on 50% of net power (kW) for simplicity of terms at $0.10 / kWh</a:t>
            </a:r>
          </a:p>
          <a:p>
            <a:pPr>
              <a:spcBef>
                <a:spcPts val="0"/>
              </a:spcBef>
              <a:spcAft>
                <a:spcPts val="600"/>
              </a:spcAft>
            </a:pPr>
            <a:r>
              <a:rPr lang="en-US" sz="1600">
                <a:solidFill>
                  <a:schemeClr val="accent4"/>
                </a:solidFill>
              </a:rPr>
              <a:t>User that maximizes utilization can achieve $0.05 /kW effective rate</a:t>
            </a:r>
          </a:p>
        </p:txBody>
      </p:sp>
      <p:pic>
        <p:nvPicPr>
          <p:cNvPr id="5" name="Picture 4">
            <a:extLst>
              <a:ext uri="{FF2B5EF4-FFF2-40B4-BE49-F238E27FC236}">
                <a16:creationId xmlns:a16="http://schemas.microsoft.com/office/drawing/2014/main" id="{633948EC-9658-DD4B-93DC-D1A1D85A7493}"/>
              </a:ext>
            </a:extLst>
          </p:cNvPr>
          <p:cNvPicPr>
            <a:picLocks noChangeAspect="1"/>
          </p:cNvPicPr>
          <p:nvPr/>
        </p:nvPicPr>
        <p:blipFill>
          <a:blip r:embed="rId2"/>
          <a:stretch>
            <a:fillRect/>
          </a:stretch>
        </p:blipFill>
        <p:spPr>
          <a:xfrm>
            <a:off x="380189" y="1524000"/>
            <a:ext cx="7972255" cy="3657600"/>
          </a:xfrm>
          <a:prstGeom prst="rect">
            <a:avLst/>
          </a:prstGeom>
        </p:spPr>
      </p:pic>
      <p:pic>
        <p:nvPicPr>
          <p:cNvPr id="4" name="Picture 3">
            <a:extLst>
              <a:ext uri="{FF2B5EF4-FFF2-40B4-BE49-F238E27FC236}">
                <a16:creationId xmlns:a16="http://schemas.microsoft.com/office/drawing/2014/main" id="{ADAFC658-7122-2A33-3935-11E6C1E5AE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54559" y="1308101"/>
            <a:ext cx="6397885" cy="368299"/>
          </a:xfrm>
          <a:prstGeom prst="rect">
            <a:avLst/>
          </a:prstGeom>
        </p:spPr>
      </p:pic>
    </p:spTree>
    <p:extLst>
      <p:ext uri="{BB962C8B-B14F-4D97-AF65-F5344CB8AC3E}">
        <p14:creationId xmlns:p14="http://schemas.microsoft.com/office/powerpoint/2010/main" val="7570180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C64C8C-D6F4-C546-A925-62F08CE19FC7}"/>
              </a:ext>
            </a:extLst>
          </p:cNvPr>
          <p:cNvSpPr>
            <a:spLocks noGrp="1"/>
          </p:cNvSpPr>
          <p:nvPr>
            <p:ph type="title"/>
          </p:nvPr>
        </p:nvSpPr>
        <p:spPr>
          <a:xfrm>
            <a:off x="628650" y="231314"/>
            <a:ext cx="8286750" cy="582726"/>
          </a:xfrm>
        </p:spPr>
        <p:txBody>
          <a:bodyPr>
            <a:noAutofit/>
          </a:bodyPr>
          <a:lstStyle/>
          <a:p>
            <a:r>
              <a:rPr lang="en-US" sz="2600"/>
              <a:t>Stationary 250kW SunCell TPV materials cost under $40 /kW</a:t>
            </a:r>
          </a:p>
        </p:txBody>
      </p:sp>
      <p:sp>
        <p:nvSpPr>
          <p:cNvPr id="3" name="Content Placeholder 2">
            <a:extLst>
              <a:ext uri="{FF2B5EF4-FFF2-40B4-BE49-F238E27FC236}">
                <a16:creationId xmlns:a16="http://schemas.microsoft.com/office/drawing/2014/main" id="{ADF3E9C3-6324-6241-AF20-AFD83F09D2CE}"/>
              </a:ext>
            </a:extLst>
          </p:cNvPr>
          <p:cNvSpPr>
            <a:spLocks noGrp="1"/>
          </p:cNvSpPr>
          <p:nvPr>
            <p:ph idx="4294967295"/>
          </p:nvPr>
        </p:nvSpPr>
        <p:spPr>
          <a:xfrm>
            <a:off x="5867400" y="4267200"/>
            <a:ext cx="3182625" cy="1848182"/>
          </a:xfrm>
        </p:spPr>
        <p:txBody>
          <a:bodyPr>
            <a:normAutofit fontScale="92500" lnSpcReduction="20000"/>
          </a:bodyPr>
          <a:lstStyle/>
          <a:p>
            <a:r>
              <a:rPr lang="en-US" sz="1800" dirty="0">
                <a:solidFill>
                  <a:schemeClr val="accent4"/>
                </a:solidFill>
              </a:rPr>
              <a:t>SunCell is extremely  cost effective relative to market value</a:t>
            </a:r>
          </a:p>
          <a:p>
            <a:r>
              <a:rPr lang="en-US" sz="1800" dirty="0">
                <a:solidFill>
                  <a:schemeClr val="accent4"/>
                </a:solidFill>
              </a:rPr>
              <a:t>Contingencies included to account for development lessons learned</a:t>
            </a:r>
          </a:p>
          <a:p>
            <a:r>
              <a:rPr lang="en-US" sz="1800" dirty="0">
                <a:solidFill>
                  <a:schemeClr val="accent4"/>
                </a:solidFill>
              </a:rPr>
              <a:t>PV cells have multiple paths forward to achieve cost targets</a:t>
            </a:r>
          </a:p>
        </p:txBody>
      </p:sp>
      <p:graphicFrame>
        <p:nvGraphicFramePr>
          <p:cNvPr id="6" name="Table 5">
            <a:extLst>
              <a:ext uri="{FF2B5EF4-FFF2-40B4-BE49-F238E27FC236}">
                <a16:creationId xmlns:a16="http://schemas.microsoft.com/office/drawing/2014/main" id="{67C665D6-5DEA-9F91-C95B-BA53143B26EB}"/>
              </a:ext>
            </a:extLst>
          </p:cNvPr>
          <p:cNvGraphicFramePr>
            <a:graphicFrameLocks noGrp="1"/>
          </p:cNvGraphicFramePr>
          <p:nvPr>
            <p:extLst>
              <p:ext uri="{D42A27DB-BD31-4B8C-83A1-F6EECF244321}">
                <p14:modId xmlns:p14="http://schemas.microsoft.com/office/powerpoint/2010/main" val="2490714305"/>
              </p:ext>
            </p:extLst>
          </p:nvPr>
        </p:nvGraphicFramePr>
        <p:xfrm>
          <a:off x="326571" y="994097"/>
          <a:ext cx="4267200" cy="5178103"/>
        </p:xfrm>
        <a:graphic>
          <a:graphicData uri="http://schemas.openxmlformats.org/drawingml/2006/table">
            <a:tbl>
              <a:tblPr/>
              <a:tblGrid>
                <a:gridCol w="2095308">
                  <a:extLst>
                    <a:ext uri="{9D8B030D-6E8A-4147-A177-3AD203B41FA5}">
                      <a16:colId xmlns:a16="http://schemas.microsoft.com/office/drawing/2014/main" val="983395989"/>
                    </a:ext>
                  </a:extLst>
                </a:gridCol>
                <a:gridCol w="771955">
                  <a:extLst>
                    <a:ext uri="{9D8B030D-6E8A-4147-A177-3AD203B41FA5}">
                      <a16:colId xmlns:a16="http://schemas.microsoft.com/office/drawing/2014/main" val="230320439"/>
                    </a:ext>
                  </a:extLst>
                </a:gridCol>
                <a:gridCol w="673930">
                  <a:extLst>
                    <a:ext uri="{9D8B030D-6E8A-4147-A177-3AD203B41FA5}">
                      <a16:colId xmlns:a16="http://schemas.microsoft.com/office/drawing/2014/main" val="1120850562"/>
                    </a:ext>
                  </a:extLst>
                </a:gridCol>
                <a:gridCol w="726007">
                  <a:extLst>
                    <a:ext uri="{9D8B030D-6E8A-4147-A177-3AD203B41FA5}">
                      <a16:colId xmlns:a16="http://schemas.microsoft.com/office/drawing/2014/main" val="1827405996"/>
                    </a:ext>
                  </a:extLst>
                </a:gridCol>
              </a:tblGrid>
              <a:tr h="455082">
                <a:tc>
                  <a:txBody>
                    <a:bodyPr/>
                    <a:lstStyle/>
                    <a:p>
                      <a:pPr algn="ctr" fontAlgn="ctr"/>
                      <a:r>
                        <a:rPr lang="en-US" sz="900" b="1" i="0" u="none" strike="noStrike" dirty="0">
                          <a:effectLst/>
                          <a:latin typeface="Arial" panose="020B0604020202020204" pitchFamily="34" charset="0"/>
                        </a:rPr>
                        <a:t>Stationary 250kW </a:t>
                      </a:r>
                      <a:br>
                        <a:rPr lang="en-US" sz="900" b="1" i="0" u="none" strike="noStrike" dirty="0">
                          <a:effectLst/>
                          <a:latin typeface="Arial" panose="020B0604020202020204" pitchFamily="34" charset="0"/>
                        </a:rPr>
                      </a:br>
                      <a:r>
                        <a:rPr lang="en-US" sz="900" b="1" i="0" u="none" strike="noStrike" dirty="0">
                          <a:effectLst/>
                          <a:latin typeface="Arial" panose="020B0604020202020204" pitchFamily="34" charset="0"/>
                        </a:rPr>
                        <a:t>SunCell-TPV</a:t>
                      </a:r>
                    </a:p>
                  </a:txBody>
                  <a:tcPr marL="8325" marR="8325" marT="83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b"/>
                      <a:r>
                        <a:rPr lang="en-US" sz="900" b="1" i="0" u="none" strike="noStrike" dirty="0">
                          <a:effectLst/>
                          <a:latin typeface="Arial" panose="020B0604020202020204" pitchFamily="34" charset="0"/>
                        </a:rPr>
                        <a:t>Cost for Development Units</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b"/>
                      <a:r>
                        <a:rPr lang="en-US" sz="900" b="1" i="0" u="none" strike="noStrike" dirty="0">
                          <a:effectLst/>
                          <a:latin typeface="Arial" panose="020B0604020202020204" pitchFamily="34" charset="0"/>
                        </a:rPr>
                        <a:t>Cost for Initial Production</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b"/>
                      <a:r>
                        <a:rPr lang="en-US" sz="900" b="1" i="0" u="none" strike="noStrike" dirty="0">
                          <a:effectLst/>
                          <a:latin typeface="Arial" panose="020B0604020202020204" pitchFamily="34" charset="0"/>
                        </a:rPr>
                        <a:t>Cost for Mature Production</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extLst>
                  <a:ext uri="{0D108BD9-81ED-4DB2-BD59-A6C34878D82A}">
                    <a16:rowId xmlns:a16="http://schemas.microsoft.com/office/drawing/2014/main" val="3050334497"/>
                  </a:ext>
                </a:extLst>
              </a:tr>
              <a:tr h="155268">
                <a:tc>
                  <a:txBody>
                    <a:bodyPr/>
                    <a:lstStyle/>
                    <a:p>
                      <a:pPr algn="l" fontAlgn="b"/>
                      <a:r>
                        <a:rPr lang="en-US" sz="900" b="0" i="0" u="none" strike="noStrike" dirty="0">
                          <a:effectLst/>
                          <a:latin typeface="Arial" panose="020B0604020202020204" pitchFamily="34" charset="0"/>
                        </a:rPr>
                        <a:t>Magnet Assemblies</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200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200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100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59589187"/>
                  </a:ext>
                </a:extLst>
              </a:tr>
              <a:tr h="155268">
                <a:tc>
                  <a:txBody>
                    <a:bodyPr/>
                    <a:lstStyle/>
                    <a:p>
                      <a:pPr algn="l" fontAlgn="b"/>
                      <a:r>
                        <a:rPr lang="en-US" sz="900" b="0" i="0" u="none" strike="noStrike" dirty="0">
                          <a:effectLst/>
                          <a:latin typeface="Arial" panose="020B0604020202020204" pitchFamily="34" charset="0"/>
                        </a:rPr>
                        <a:t>EM Pump Assemblies</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100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100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50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6000821"/>
                  </a:ext>
                </a:extLst>
              </a:tr>
              <a:tr h="155268">
                <a:tc>
                  <a:txBody>
                    <a:bodyPr/>
                    <a:lstStyle/>
                    <a:p>
                      <a:pPr algn="l" fontAlgn="b"/>
                      <a:r>
                        <a:rPr lang="en-US" sz="900" b="0" i="0" u="none" strike="noStrike" dirty="0">
                          <a:effectLst/>
                          <a:latin typeface="Arial" panose="020B0604020202020204" pitchFamily="34" charset="0"/>
                        </a:rPr>
                        <a:t>Reactor Chamber</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50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50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25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01146601"/>
                  </a:ext>
                </a:extLst>
              </a:tr>
              <a:tr h="155268">
                <a:tc>
                  <a:txBody>
                    <a:bodyPr/>
                    <a:lstStyle/>
                    <a:p>
                      <a:pPr algn="l" fontAlgn="b"/>
                      <a:r>
                        <a:rPr lang="en-US" sz="900" b="0" i="0" u="none" strike="noStrike" dirty="0">
                          <a:effectLst/>
                          <a:latin typeface="Arial" panose="020B0604020202020204" pitchFamily="34" charset="0"/>
                        </a:rPr>
                        <a:t>Reservoirs</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30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30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15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99312580"/>
                  </a:ext>
                </a:extLst>
              </a:tr>
              <a:tr h="155268">
                <a:tc>
                  <a:txBody>
                    <a:bodyPr/>
                    <a:lstStyle/>
                    <a:p>
                      <a:pPr algn="l" fontAlgn="b"/>
                      <a:r>
                        <a:rPr lang="en-US" sz="900" b="0" i="0" u="none" strike="noStrike" dirty="0">
                          <a:effectLst/>
                          <a:latin typeface="Arial" panose="020B0604020202020204" pitchFamily="34" charset="0"/>
                        </a:rPr>
                        <a:t>Electrical Breaks</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150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150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75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41313846"/>
                  </a:ext>
                </a:extLst>
              </a:tr>
              <a:tr h="155268">
                <a:tc>
                  <a:txBody>
                    <a:bodyPr/>
                    <a:lstStyle/>
                    <a:p>
                      <a:pPr algn="l" fontAlgn="b"/>
                      <a:r>
                        <a:rPr lang="en-US" sz="900" b="0" i="0" u="none" strike="noStrike" dirty="0">
                          <a:effectLst/>
                          <a:latin typeface="Arial" panose="020B0604020202020204" pitchFamily="34" charset="0"/>
                        </a:rPr>
                        <a:t>Injector Aligners</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150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150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75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61767287"/>
                  </a:ext>
                </a:extLst>
              </a:tr>
              <a:tr h="155268">
                <a:tc>
                  <a:txBody>
                    <a:bodyPr/>
                    <a:lstStyle/>
                    <a:p>
                      <a:pPr algn="l" fontAlgn="b"/>
                      <a:r>
                        <a:rPr lang="en-US" sz="900" b="0" i="0" u="none" strike="noStrike" dirty="0">
                          <a:effectLst/>
                          <a:latin typeface="Arial" panose="020B0604020202020204" pitchFamily="34" charset="0"/>
                        </a:rPr>
                        <a:t>Structural Supports</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50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50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25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2524003"/>
                  </a:ext>
                </a:extLst>
              </a:tr>
              <a:tr h="155268">
                <a:tc>
                  <a:txBody>
                    <a:bodyPr/>
                    <a:lstStyle/>
                    <a:p>
                      <a:pPr algn="l" fontAlgn="b"/>
                      <a:r>
                        <a:rPr lang="en-US" sz="900" b="0" i="0" u="none" strike="noStrike" dirty="0">
                          <a:effectLst/>
                          <a:latin typeface="Arial" panose="020B0604020202020204" pitchFamily="34" charset="0"/>
                        </a:rPr>
                        <a:t>Coatings</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300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300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150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36846353"/>
                  </a:ext>
                </a:extLst>
              </a:tr>
              <a:tr h="155268">
                <a:tc>
                  <a:txBody>
                    <a:bodyPr/>
                    <a:lstStyle/>
                    <a:p>
                      <a:pPr algn="l" fontAlgn="b"/>
                      <a:r>
                        <a:rPr lang="en-US" sz="900" b="0" i="0" u="none" strike="noStrike" dirty="0">
                          <a:effectLst/>
                          <a:latin typeface="Arial" panose="020B0604020202020204" pitchFamily="34" charset="0"/>
                        </a:rPr>
                        <a:t>Tungsten Injectors</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120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120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60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39637126"/>
                  </a:ext>
                </a:extLst>
              </a:tr>
              <a:tr h="155268">
                <a:tc>
                  <a:txBody>
                    <a:bodyPr/>
                    <a:lstStyle/>
                    <a:p>
                      <a:pPr algn="l" fontAlgn="b"/>
                      <a:r>
                        <a:rPr lang="en-US" sz="900" b="0" i="0" u="none" strike="noStrike">
                          <a:effectLst/>
                          <a:latin typeface="Arial" panose="020B0604020202020204" pitchFamily="34" charset="0"/>
                        </a:rPr>
                        <a:t>Tin</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150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150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75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11936016"/>
                  </a:ext>
                </a:extLst>
              </a:tr>
              <a:tr h="155268">
                <a:tc>
                  <a:txBody>
                    <a:bodyPr/>
                    <a:lstStyle/>
                    <a:p>
                      <a:pPr algn="l" fontAlgn="b"/>
                      <a:r>
                        <a:rPr lang="en-US" sz="900" b="0" i="0" u="none" strike="noStrike" dirty="0">
                          <a:effectLst/>
                          <a:latin typeface="Arial" panose="020B0604020202020204" pitchFamily="34" charset="0"/>
                        </a:rPr>
                        <a:t>Plasma Window and Seals</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200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200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100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17402772"/>
                  </a:ext>
                </a:extLst>
              </a:tr>
              <a:tr h="155268">
                <a:tc>
                  <a:txBody>
                    <a:bodyPr/>
                    <a:lstStyle/>
                    <a:p>
                      <a:pPr algn="l" fontAlgn="b"/>
                      <a:r>
                        <a:rPr lang="en-US" sz="900" b="0" i="0" u="none" strike="noStrike" dirty="0">
                          <a:effectLst/>
                          <a:latin typeface="Arial" panose="020B0604020202020204" pitchFamily="34" charset="0"/>
                        </a:rPr>
                        <a:t>Quartz Liner</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50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100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50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78476653"/>
                  </a:ext>
                </a:extLst>
              </a:tr>
              <a:tr h="155268">
                <a:tc>
                  <a:txBody>
                    <a:bodyPr/>
                    <a:lstStyle/>
                    <a:p>
                      <a:pPr algn="l" fontAlgn="b"/>
                      <a:r>
                        <a:rPr lang="en-US" sz="900" b="0" i="0" u="none" strike="noStrike" dirty="0">
                          <a:effectLst/>
                          <a:latin typeface="Arial" panose="020B0604020202020204" pitchFamily="34" charset="0"/>
                        </a:rPr>
                        <a:t>PV Dense Receiver Array with Cooling</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1,050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1,050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525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49850933"/>
                  </a:ext>
                </a:extLst>
              </a:tr>
              <a:tr h="155268">
                <a:tc>
                  <a:txBody>
                    <a:bodyPr/>
                    <a:lstStyle/>
                    <a:p>
                      <a:pPr algn="l" fontAlgn="b"/>
                      <a:r>
                        <a:rPr lang="en-US" sz="900" b="0" i="0" u="none" strike="noStrike" dirty="0">
                          <a:effectLst/>
                          <a:latin typeface="Arial" panose="020B0604020202020204" pitchFamily="34" charset="0"/>
                        </a:rPr>
                        <a:t>Controller</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150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150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75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9671162"/>
                  </a:ext>
                </a:extLst>
              </a:tr>
              <a:tr h="155268">
                <a:tc>
                  <a:txBody>
                    <a:bodyPr/>
                    <a:lstStyle/>
                    <a:p>
                      <a:pPr algn="l" fontAlgn="b"/>
                      <a:r>
                        <a:rPr lang="en-US" sz="900" b="0" i="0" u="none" strike="noStrike" dirty="0">
                          <a:effectLst/>
                          <a:latin typeface="Arial" panose="020B0604020202020204" pitchFamily="34" charset="0"/>
                        </a:rPr>
                        <a:t>DC Vacuum Pump</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500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500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250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72969648"/>
                  </a:ext>
                </a:extLst>
              </a:tr>
              <a:tr h="155268">
                <a:tc>
                  <a:txBody>
                    <a:bodyPr/>
                    <a:lstStyle/>
                    <a:p>
                      <a:pPr algn="l" fontAlgn="b"/>
                      <a:r>
                        <a:rPr lang="en-US" sz="900" b="0" i="0" u="none" strike="noStrike" dirty="0">
                          <a:effectLst/>
                          <a:latin typeface="Arial" panose="020B0604020202020204" pitchFamily="34" charset="0"/>
                        </a:rPr>
                        <a:t>DC Vacuum Pump Power Supply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200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200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100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03664303"/>
                  </a:ext>
                </a:extLst>
              </a:tr>
              <a:tr h="155268">
                <a:tc>
                  <a:txBody>
                    <a:bodyPr/>
                    <a:lstStyle/>
                    <a:p>
                      <a:pPr algn="l" fontAlgn="b"/>
                      <a:r>
                        <a:rPr lang="en-US" sz="900" b="0" i="0" u="none" strike="noStrike" dirty="0">
                          <a:effectLst/>
                          <a:latin typeface="Arial" panose="020B0604020202020204" pitchFamily="34" charset="0"/>
                        </a:rPr>
                        <a:t>DC EM Pump Power Supplies</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100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100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50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02587590"/>
                  </a:ext>
                </a:extLst>
              </a:tr>
              <a:tr h="155268">
                <a:tc>
                  <a:txBody>
                    <a:bodyPr/>
                    <a:lstStyle/>
                    <a:p>
                      <a:pPr algn="l" fontAlgn="b"/>
                      <a:r>
                        <a:rPr lang="en-US" sz="900" b="0" i="0" u="none" strike="noStrike" dirty="0">
                          <a:effectLst/>
                          <a:latin typeface="Arial" panose="020B0604020202020204" pitchFamily="34" charset="0"/>
                        </a:rPr>
                        <a:t>DC Ignition Power Supply</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200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200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100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56052325"/>
                  </a:ext>
                </a:extLst>
              </a:tr>
              <a:tr h="155268">
                <a:tc>
                  <a:txBody>
                    <a:bodyPr/>
                    <a:lstStyle/>
                    <a:p>
                      <a:pPr algn="l" fontAlgn="b"/>
                      <a:r>
                        <a:rPr lang="en-US" sz="900" b="0" i="0" u="none" strike="noStrike" dirty="0">
                          <a:effectLst/>
                          <a:latin typeface="Arial" panose="020B0604020202020204" pitchFamily="34" charset="0"/>
                        </a:rPr>
                        <a:t>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08807437"/>
                  </a:ext>
                </a:extLst>
              </a:tr>
              <a:tr h="271875">
                <a:tc>
                  <a:txBody>
                    <a:bodyPr/>
                    <a:lstStyle/>
                    <a:p>
                      <a:pPr algn="l" fontAlgn="b"/>
                      <a:r>
                        <a:rPr lang="en-US" sz="900" b="0" i="0" u="none" strike="noStrike" dirty="0">
                          <a:effectLst/>
                          <a:latin typeface="Arial" panose="020B0604020202020204" pitchFamily="34" charset="0"/>
                        </a:rPr>
                        <a:t>Contingency 100%, 50%, 10% by phase</a:t>
                      </a:r>
                    </a:p>
                  </a:txBody>
                  <a:tcPr marL="74927"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3,750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1,900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190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98007503"/>
                  </a:ext>
                </a:extLst>
              </a:tr>
              <a:tr h="311168">
                <a:tc>
                  <a:txBody>
                    <a:bodyPr/>
                    <a:lstStyle/>
                    <a:p>
                      <a:pPr algn="l" fontAlgn="ctr"/>
                      <a:r>
                        <a:rPr lang="en-US" sz="900" b="0" i="0" u="none" strike="noStrike" dirty="0">
                          <a:effectLst/>
                          <a:latin typeface="Arial" panose="020B0604020202020204" pitchFamily="34" charset="0"/>
                        </a:rPr>
                        <a:t>PV Cell &amp; Cooling Assembly Contingency $50/kW&gt;$10kW</a:t>
                      </a:r>
                    </a:p>
                  </a:txBody>
                  <a:tcPr marL="8325" marR="8325" marT="83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12,500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6,250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2,500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42135970"/>
                  </a:ext>
                </a:extLst>
              </a:tr>
              <a:tr h="155268">
                <a:tc>
                  <a:txBody>
                    <a:bodyPr/>
                    <a:lstStyle/>
                    <a:p>
                      <a:pPr algn="l" fontAlgn="ctr"/>
                      <a:r>
                        <a:rPr lang="en-US" sz="900" b="0" i="0" u="none" strike="noStrike" dirty="0">
                          <a:effectLst/>
                          <a:latin typeface="Arial" panose="020B0604020202020204" pitchFamily="34" charset="0"/>
                        </a:rPr>
                        <a:t>Structural Services (e.g. pad)</a:t>
                      </a:r>
                    </a:p>
                  </a:txBody>
                  <a:tcPr marL="8325" marR="8325" marT="83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1,000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750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500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65775831"/>
                  </a:ext>
                </a:extLst>
              </a:tr>
              <a:tr h="155268">
                <a:tc>
                  <a:txBody>
                    <a:bodyPr/>
                    <a:lstStyle/>
                    <a:p>
                      <a:pPr algn="l" fontAlgn="b"/>
                      <a:r>
                        <a:rPr lang="en-US" sz="900" b="1" i="0" u="none" strike="noStrike">
                          <a:effectLst/>
                          <a:latin typeface="Arial" panose="020B0604020202020204" pitchFamily="34" charset="0"/>
                        </a:rPr>
                        <a:t>Total - 250 kW SunCell TPV</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effectLst/>
                          <a:latin typeface="Arial" panose="020B0604020202020204" pitchFamily="34" charset="0"/>
                        </a:rPr>
                        <a:t>21,000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effectLst/>
                          <a:latin typeface="Arial" panose="020B0604020202020204" pitchFamily="34" charset="0"/>
                        </a:rPr>
                        <a:t>12,700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effectLst/>
                          <a:latin typeface="Arial" panose="020B0604020202020204" pitchFamily="34" charset="0"/>
                        </a:rPr>
                        <a:t>5,090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43705243"/>
                  </a:ext>
                </a:extLst>
              </a:tr>
              <a:tr h="466752">
                <a:tc>
                  <a:txBody>
                    <a:bodyPr/>
                    <a:lstStyle/>
                    <a:p>
                      <a:pPr algn="l" fontAlgn="b"/>
                      <a:r>
                        <a:rPr lang="en-US" sz="900" b="1" i="0" u="none" strike="noStrike" dirty="0">
                          <a:effectLst/>
                          <a:latin typeface="Arial" panose="020B0604020202020204" pitchFamily="34" charset="0"/>
                        </a:rPr>
                        <a:t>Per kW</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effectLst/>
                          <a:latin typeface="Arial" panose="020B0604020202020204" pitchFamily="34" charset="0"/>
                        </a:rPr>
                        <a:t>84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effectLst/>
                          <a:latin typeface="Arial" panose="020B0604020202020204" pitchFamily="34" charset="0"/>
                        </a:rPr>
                        <a:t>51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effectLst/>
                          <a:latin typeface="Arial" panose="020B0604020202020204" pitchFamily="34" charset="0"/>
                        </a:rPr>
                        <a:t>20 </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84771718"/>
                  </a:ext>
                </a:extLst>
              </a:tr>
              <a:tr h="287231">
                <a:tc gridSpan="4">
                  <a:txBody>
                    <a:bodyPr/>
                    <a:lstStyle/>
                    <a:p>
                      <a:pPr algn="l" fontAlgn="b"/>
                      <a:r>
                        <a:rPr lang="en-US" sz="900" b="0" i="0" u="none" strike="noStrike" dirty="0">
                          <a:effectLst/>
                          <a:latin typeface="Arial" panose="020B0604020202020204" pitchFamily="34" charset="0"/>
                        </a:rPr>
                        <a:t>User provided:  Gas Connection or Electrolysis For Hyd.. &amp; Oxy.  Power connection for Startup Sequence Only.  Inverter.  Electrical Service Connection &amp; Permits.</a:t>
                      </a:r>
                    </a:p>
                  </a:txBody>
                  <a:tcPr marL="8325" marR="8325" marT="83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91134415"/>
                  </a:ext>
                </a:extLst>
              </a:tr>
            </a:tbl>
          </a:graphicData>
        </a:graphic>
      </p:graphicFrame>
      <p:pic>
        <p:nvPicPr>
          <p:cNvPr id="7" name="Picture 6" descr="A picture containing sky, LEGO, toy&#10;&#10;Description automatically generated">
            <a:extLst>
              <a:ext uri="{FF2B5EF4-FFF2-40B4-BE49-F238E27FC236}">
                <a16:creationId xmlns:a16="http://schemas.microsoft.com/office/drawing/2014/main" id="{C5E8181A-175A-BFF2-F539-A55C4DDF695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38800" y="1294577"/>
            <a:ext cx="2722259" cy="2286000"/>
          </a:xfrm>
          <a:prstGeom prst="rect">
            <a:avLst/>
          </a:prstGeom>
        </p:spPr>
      </p:pic>
    </p:spTree>
    <p:extLst>
      <p:ext uri="{BB962C8B-B14F-4D97-AF65-F5344CB8AC3E}">
        <p14:creationId xmlns:p14="http://schemas.microsoft.com/office/powerpoint/2010/main" val="3608123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ts val="600"/>
              </a:spcBef>
            </a:pPr>
            <a:r>
              <a:rPr lang="en-US"/>
              <a:t>SunCell TPV Assumptions</a:t>
            </a:r>
          </a:p>
        </p:txBody>
      </p:sp>
      <p:sp>
        <p:nvSpPr>
          <p:cNvPr id="3" name="Content Placeholder 2"/>
          <p:cNvSpPr>
            <a:spLocks noGrp="1"/>
          </p:cNvSpPr>
          <p:nvPr>
            <p:ph sz="half" idx="1"/>
          </p:nvPr>
        </p:nvSpPr>
        <p:spPr>
          <a:xfrm>
            <a:off x="304800" y="1167704"/>
            <a:ext cx="4267200" cy="5156895"/>
          </a:xfrm>
        </p:spPr>
        <p:txBody>
          <a:bodyPr vert="horz" lIns="91440" tIns="45720" rIns="91440" bIns="45720" rtlCol="0">
            <a:normAutofit lnSpcReduction="10000"/>
          </a:bodyPr>
          <a:lstStyle/>
          <a:p>
            <a:pPr>
              <a:spcBef>
                <a:spcPts val="600"/>
              </a:spcBef>
            </a:pPr>
            <a:r>
              <a:rPr lang="en-US" sz="1800"/>
              <a:t>BrLP System:</a:t>
            </a:r>
          </a:p>
          <a:p>
            <a:pPr lvl="1">
              <a:lnSpc>
                <a:spcPct val="110000"/>
              </a:lnSpc>
              <a:spcBef>
                <a:spcPts val="300"/>
              </a:spcBef>
            </a:pPr>
            <a:r>
              <a:rPr lang="en-US" sz="1500"/>
              <a:t>150kW SunCell demo unit available, working on TPV array and further refinement</a:t>
            </a:r>
          </a:p>
          <a:p>
            <a:pPr lvl="1">
              <a:lnSpc>
                <a:spcPct val="110000"/>
              </a:lnSpc>
              <a:spcBef>
                <a:spcPts val="300"/>
              </a:spcBef>
            </a:pPr>
            <a:r>
              <a:rPr lang="en-US" sz="1500"/>
              <a:t>Monthly fixed rate lease</a:t>
            </a:r>
          </a:p>
          <a:p>
            <a:pPr lvl="1">
              <a:lnSpc>
                <a:spcPct val="110000"/>
              </a:lnSpc>
              <a:spcBef>
                <a:spcPts val="300"/>
              </a:spcBef>
            </a:pPr>
            <a:r>
              <a:rPr lang="en-US" sz="1500"/>
              <a:t>User lease based on 50% of net power (kW) for simplicity of terms at $0.10 / kWh</a:t>
            </a:r>
          </a:p>
          <a:p>
            <a:pPr lvl="1">
              <a:lnSpc>
                <a:spcPct val="110000"/>
              </a:lnSpc>
              <a:spcBef>
                <a:spcPts val="300"/>
              </a:spcBef>
            </a:pPr>
            <a:r>
              <a:rPr lang="en-US" sz="1500"/>
              <a:t>BOM includes 50-10% production contingency</a:t>
            </a:r>
          </a:p>
          <a:p>
            <a:pPr lvl="1">
              <a:lnSpc>
                <a:spcPct val="110000"/>
              </a:lnSpc>
              <a:spcBef>
                <a:spcPts val="300"/>
              </a:spcBef>
            </a:pPr>
            <a:r>
              <a:rPr lang="en-US" sz="1500"/>
              <a:t>Structural services - similar to HVAC pad, with a waste heat connection</a:t>
            </a:r>
          </a:p>
          <a:p>
            <a:pPr lvl="1">
              <a:lnSpc>
                <a:spcPct val="110000"/>
              </a:lnSpc>
              <a:spcBef>
                <a:spcPts val="300"/>
              </a:spcBef>
            </a:pPr>
            <a:r>
              <a:rPr lang="en-US" sz="1500"/>
              <a:t>Heat rejection radiator mounted within reasonable distance for outdoor access</a:t>
            </a:r>
          </a:p>
          <a:p>
            <a:pPr lvl="1">
              <a:lnSpc>
                <a:spcPct val="110000"/>
              </a:lnSpc>
              <a:spcBef>
                <a:spcPts val="300"/>
              </a:spcBef>
            </a:pPr>
            <a:r>
              <a:rPr lang="en-US" sz="1500"/>
              <a:t>Design life 20 years</a:t>
            </a:r>
          </a:p>
          <a:p>
            <a:pPr lvl="1">
              <a:lnSpc>
                <a:spcPct val="110000"/>
              </a:lnSpc>
              <a:spcBef>
                <a:spcPts val="300"/>
              </a:spcBef>
            </a:pPr>
            <a:r>
              <a:rPr lang="en-US" sz="1500"/>
              <a:t>Upfront lease payment equal to $75 per kW</a:t>
            </a:r>
          </a:p>
          <a:p>
            <a:pPr lvl="1">
              <a:lnSpc>
                <a:spcPct val="110000"/>
              </a:lnSpc>
              <a:spcBef>
                <a:spcPts val="300"/>
              </a:spcBef>
            </a:pPr>
            <a:r>
              <a:rPr lang="en-US" sz="1500"/>
              <a:t>Installation included</a:t>
            </a:r>
          </a:p>
          <a:p>
            <a:pPr lvl="1">
              <a:lnSpc>
                <a:spcPct val="110000"/>
              </a:lnSpc>
              <a:spcBef>
                <a:spcPts val="300"/>
              </a:spcBef>
            </a:pPr>
            <a:r>
              <a:rPr lang="en-US" sz="1500"/>
              <a:t>Fuel source:  low risk is to start with  moderate pressure hydrogen and oxygen tanks (standard pressure 200bar) or lines and move to electrolyzer</a:t>
            </a:r>
          </a:p>
        </p:txBody>
      </p:sp>
      <p:sp>
        <p:nvSpPr>
          <p:cNvPr id="5" name="Content Placeholder 4">
            <a:extLst>
              <a:ext uri="{FF2B5EF4-FFF2-40B4-BE49-F238E27FC236}">
                <a16:creationId xmlns:a16="http://schemas.microsoft.com/office/drawing/2014/main" id="{67FF543E-13C3-3B4C-B2F7-27A60A548E97}"/>
              </a:ext>
            </a:extLst>
          </p:cNvPr>
          <p:cNvSpPr>
            <a:spLocks noGrp="1"/>
          </p:cNvSpPr>
          <p:nvPr>
            <p:ph sz="half" idx="2"/>
          </p:nvPr>
        </p:nvSpPr>
        <p:spPr>
          <a:xfrm>
            <a:off x="4724400" y="1167704"/>
            <a:ext cx="4114800" cy="5156895"/>
          </a:xfrm>
        </p:spPr>
        <p:txBody>
          <a:bodyPr vert="horz" lIns="91440" tIns="45720" rIns="91440" bIns="45720" rtlCol="0">
            <a:normAutofit lnSpcReduction="10000"/>
          </a:bodyPr>
          <a:lstStyle/>
          <a:p>
            <a:pPr>
              <a:spcBef>
                <a:spcPts val="600"/>
              </a:spcBef>
            </a:pPr>
            <a:r>
              <a:rPr lang="en-US" sz="1800"/>
              <a:t>User Responsibility</a:t>
            </a:r>
          </a:p>
          <a:p>
            <a:pPr lvl="1">
              <a:lnSpc>
                <a:spcPct val="110000"/>
              </a:lnSpc>
              <a:spcBef>
                <a:spcPts val="300"/>
              </a:spcBef>
            </a:pPr>
            <a:r>
              <a:rPr lang="en-US" sz="1500"/>
              <a:t>User provides gas connection for Hydrogen and Oxygen or electrolyzer unit (BrLP planning to supply).  Operating cost of hydrogen and oxygen with an electrolyzer unit is 0.5% of the power balance as parasitic load.  At a hydrogen cost of $1.5/kg, the corresponding fuel cost is $0.0002/ kWh</a:t>
            </a:r>
          </a:p>
          <a:p>
            <a:pPr lvl="1">
              <a:lnSpc>
                <a:spcPct val="110000"/>
              </a:lnSpc>
              <a:spcBef>
                <a:spcPts val="300"/>
              </a:spcBef>
            </a:pPr>
            <a:r>
              <a:rPr lang="en-US" sz="1500"/>
              <a:t>Engineering &amp; permits </a:t>
            </a:r>
          </a:p>
          <a:p>
            <a:pPr lvl="1">
              <a:lnSpc>
                <a:spcPct val="110000"/>
              </a:lnSpc>
              <a:spcBef>
                <a:spcPts val="300"/>
              </a:spcBef>
            </a:pPr>
            <a:r>
              <a:rPr lang="en-US" sz="1500"/>
              <a:t>Inverter by user, BrLP is considering optional inverter with a partner</a:t>
            </a:r>
          </a:p>
          <a:p>
            <a:pPr lvl="1">
              <a:lnSpc>
                <a:spcPct val="110000"/>
              </a:lnSpc>
              <a:spcBef>
                <a:spcPts val="300"/>
              </a:spcBef>
            </a:pPr>
            <a:r>
              <a:rPr lang="en-US" sz="1500"/>
              <a:t>Electrical services interface with user’s distribution panel</a:t>
            </a:r>
          </a:p>
          <a:p>
            <a:pPr lvl="1">
              <a:lnSpc>
                <a:spcPct val="110000"/>
              </a:lnSpc>
              <a:spcBef>
                <a:spcPts val="300"/>
              </a:spcBef>
            </a:pPr>
            <a:r>
              <a:rPr lang="en-US" sz="1500"/>
              <a:t>User provides electrical connection for initial startup.  Optional price for BrLP to provide high energy short duration startup capacitor bank</a:t>
            </a:r>
          </a:p>
        </p:txBody>
      </p:sp>
    </p:spTree>
    <p:extLst>
      <p:ext uri="{BB962C8B-B14F-4D97-AF65-F5344CB8AC3E}">
        <p14:creationId xmlns:p14="http://schemas.microsoft.com/office/powerpoint/2010/main" val="3098666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SunCell TPV for passenger car market has significant revenue at modest share of TAM</a:t>
            </a:r>
          </a:p>
        </p:txBody>
      </p:sp>
      <p:graphicFrame>
        <p:nvGraphicFramePr>
          <p:cNvPr id="10" name="Table 10">
            <a:extLst>
              <a:ext uri="{FF2B5EF4-FFF2-40B4-BE49-F238E27FC236}">
                <a16:creationId xmlns:a16="http://schemas.microsoft.com/office/drawing/2014/main" id="{17CC3726-F286-524A-A19D-441AA688D655}"/>
              </a:ext>
            </a:extLst>
          </p:cNvPr>
          <p:cNvGraphicFramePr>
            <a:graphicFrameLocks noGrp="1"/>
          </p:cNvGraphicFramePr>
          <p:nvPr>
            <p:extLst>
              <p:ext uri="{D42A27DB-BD31-4B8C-83A1-F6EECF244321}">
                <p14:modId xmlns:p14="http://schemas.microsoft.com/office/powerpoint/2010/main" val="626154353"/>
              </p:ext>
            </p:extLst>
          </p:nvPr>
        </p:nvGraphicFramePr>
        <p:xfrm>
          <a:off x="381000" y="5486400"/>
          <a:ext cx="7924804" cy="609600"/>
        </p:xfrm>
        <a:graphic>
          <a:graphicData uri="http://schemas.openxmlformats.org/drawingml/2006/table">
            <a:tbl>
              <a:tblPr firstRow="1" bandRow="1">
                <a:tableStyleId>{00A15C55-8517-42AA-B614-E9B94910E393}</a:tableStyleId>
              </a:tblPr>
              <a:tblGrid>
                <a:gridCol w="1405248">
                  <a:extLst>
                    <a:ext uri="{9D8B030D-6E8A-4147-A177-3AD203B41FA5}">
                      <a16:colId xmlns:a16="http://schemas.microsoft.com/office/drawing/2014/main" val="938620404"/>
                    </a:ext>
                  </a:extLst>
                </a:gridCol>
                <a:gridCol w="772887">
                  <a:extLst>
                    <a:ext uri="{9D8B030D-6E8A-4147-A177-3AD203B41FA5}">
                      <a16:colId xmlns:a16="http://schemas.microsoft.com/office/drawing/2014/main" val="1776932788"/>
                    </a:ext>
                  </a:extLst>
                </a:gridCol>
                <a:gridCol w="702625">
                  <a:extLst>
                    <a:ext uri="{9D8B030D-6E8A-4147-A177-3AD203B41FA5}">
                      <a16:colId xmlns:a16="http://schemas.microsoft.com/office/drawing/2014/main" val="895284674"/>
                    </a:ext>
                  </a:extLst>
                </a:gridCol>
                <a:gridCol w="702625">
                  <a:extLst>
                    <a:ext uri="{9D8B030D-6E8A-4147-A177-3AD203B41FA5}">
                      <a16:colId xmlns:a16="http://schemas.microsoft.com/office/drawing/2014/main" val="3666553690"/>
                    </a:ext>
                  </a:extLst>
                </a:gridCol>
                <a:gridCol w="772887">
                  <a:extLst>
                    <a:ext uri="{9D8B030D-6E8A-4147-A177-3AD203B41FA5}">
                      <a16:colId xmlns:a16="http://schemas.microsoft.com/office/drawing/2014/main" val="4130167774"/>
                    </a:ext>
                  </a:extLst>
                </a:gridCol>
                <a:gridCol w="702625">
                  <a:extLst>
                    <a:ext uri="{9D8B030D-6E8A-4147-A177-3AD203B41FA5}">
                      <a16:colId xmlns:a16="http://schemas.microsoft.com/office/drawing/2014/main" val="3138630050"/>
                    </a:ext>
                  </a:extLst>
                </a:gridCol>
                <a:gridCol w="660740">
                  <a:extLst>
                    <a:ext uri="{9D8B030D-6E8A-4147-A177-3AD203B41FA5}">
                      <a16:colId xmlns:a16="http://schemas.microsoft.com/office/drawing/2014/main" val="2144234573"/>
                    </a:ext>
                  </a:extLst>
                </a:gridCol>
                <a:gridCol w="689113">
                  <a:extLst>
                    <a:ext uri="{9D8B030D-6E8A-4147-A177-3AD203B41FA5}">
                      <a16:colId xmlns:a16="http://schemas.microsoft.com/office/drawing/2014/main" val="196224094"/>
                    </a:ext>
                  </a:extLst>
                </a:gridCol>
                <a:gridCol w="758027">
                  <a:extLst>
                    <a:ext uri="{9D8B030D-6E8A-4147-A177-3AD203B41FA5}">
                      <a16:colId xmlns:a16="http://schemas.microsoft.com/office/drawing/2014/main" val="549374409"/>
                    </a:ext>
                  </a:extLst>
                </a:gridCol>
                <a:gridCol w="758027">
                  <a:extLst>
                    <a:ext uri="{9D8B030D-6E8A-4147-A177-3AD203B41FA5}">
                      <a16:colId xmlns:a16="http://schemas.microsoft.com/office/drawing/2014/main" val="3316777213"/>
                    </a:ext>
                  </a:extLst>
                </a:gridCol>
              </a:tblGrid>
              <a:tr h="302100">
                <a:tc>
                  <a:txBody>
                    <a:bodyPr/>
                    <a:lstStyle/>
                    <a:p>
                      <a:r>
                        <a:rPr lang="en-US" sz="1400" b="0"/>
                        <a:t>SunCell Units</a:t>
                      </a:r>
                      <a:endParaRPr lang="en-US" sz="1400" b="0">
                        <a:latin typeface="Calibri" panose="020F0502020204030204" pitchFamily="34" charset="0"/>
                        <a:cs typeface="Calibri" panose="020F0502020204030204" pitchFamily="34" charset="0"/>
                      </a:endParaRPr>
                    </a:p>
                  </a:txBody>
                  <a:tcPr/>
                </a:tc>
                <a:tc>
                  <a:txBody>
                    <a:bodyPr/>
                    <a:lstStyle/>
                    <a:p>
                      <a:pPr algn="ctr" fontAlgn="t">
                        <a:spcAft>
                          <a:spcPts val="600"/>
                        </a:spcAft>
                      </a:pPr>
                      <a:r>
                        <a:rPr lang="en-US" sz="1300" b="0" u="none" strike="noStrike">
                          <a:effectLst/>
                        </a:rPr>
                        <a:t>0</a:t>
                      </a:r>
                      <a:endParaRPr lang="en-US" sz="1300" b="0" i="0" u="none" strike="noStrike">
                        <a:effectLst/>
                        <a:latin typeface="Calibri" panose="020F0502020204030204" pitchFamily="34" charset="0"/>
                        <a:cs typeface="Calibri" panose="020F0502020204030204" pitchFamily="34" charset="0"/>
                      </a:endParaRPr>
                    </a:p>
                  </a:txBody>
                  <a:tcPr marL="0" marR="0" marT="0" marB="0" anchor="b"/>
                </a:tc>
                <a:tc>
                  <a:txBody>
                    <a:bodyPr/>
                    <a:lstStyle/>
                    <a:p>
                      <a:pPr algn="ctr" fontAlgn="t">
                        <a:spcAft>
                          <a:spcPts val="600"/>
                        </a:spcAft>
                      </a:pPr>
                      <a:r>
                        <a:rPr lang="en-US" sz="1300" b="0" u="none" strike="noStrike">
                          <a:effectLst/>
                        </a:rPr>
                        <a:t>0</a:t>
                      </a:r>
                      <a:endParaRPr lang="en-US" sz="1300" b="0" i="0" u="none" strike="noStrike">
                        <a:effectLst/>
                        <a:latin typeface="Calibri" panose="020F0502020204030204" pitchFamily="34" charset="0"/>
                        <a:cs typeface="Calibri" panose="020F0502020204030204" pitchFamily="34" charset="0"/>
                      </a:endParaRPr>
                    </a:p>
                  </a:txBody>
                  <a:tcPr marL="0" marR="0" marT="0" marB="0" anchor="b"/>
                </a:tc>
                <a:tc>
                  <a:txBody>
                    <a:bodyPr/>
                    <a:lstStyle/>
                    <a:p>
                      <a:pPr algn="ctr" fontAlgn="t">
                        <a:spcAft>
                          <a:spcPts val="600"/>
                        </a:spcAft>
                      </a:pPr>
                      <a:r>
                        <a:rPr lang="en-US" sz="1300" b="0" u="none" strike="noStrike">
                          <a:effectLst/>
                        </a:rPr>
                        <a:t>0</a:t>
                      </a:r>
                      <a:endParaRPr lang="en-US" sz="1300" b="0" i="0" u="none" strike="noStrike">
                        <a:effectLst/>
                        <a:latin typeface="Calibri" panose="020F0502020204030204" pitchFamily="34" charset="0"/>
                        <a:cs typeface="Calibri" panose="020F0502020204030204" pitchFamily="34" charset="0"/>
                      </a:endParaRPr>
                    </a:p>
                  </a:txBody>
                  <a:tcPr marL="0" marR="0" marT="0" marB="0" anchor="b"/>
                </a:tc>
                <a:tc>
                  <a:txBody>
                    <a:bodyPr/>
                    <a:lstStyle/>
                    <a:p>
                      <a:pPr algn="ctr" fontAlgn="t">
                        <a:spcAft>
                          <a:spcPts val="600"/>
                        </a:spcAft>
                      </a:pPr>
                      <a:r>
                        <a:rPr lang="en-US" sz="1300" b="0" u="none" strike="noStrike">
                          <a:effectLst/>
                        </a:rPr>
                        <a:t>100</a:t>
                      </a:r>
                      <a:endParaRPr lang="en-US" sz="1300" b="0" i="0" u="none" strike="noStrike">
                        <a:effectLst/>
                        <a:latin typeface="Calibri" panose="020F0502020204030204" pitchFamily="34" charset="0"/>
                        <a:cs typeface="Calibri" panose="020F0502020204030204" pitchFamily="34" charset="0"/>
                      </a:endParaRPr>
                    </a:p>
                  </a:txBody>
                  <a:tcPr marL="0" marR="0" marT="0" marB="0" anchor="b"/>
                </a:tc>
                <a:tc>
                  <a:txBody>
                    <a:bodyPr/>
                    <a:lstStyle/>
                    <a:p>
                      <a:pPr algn="ctr" fontAlgn="t">
                        <a:spcAft>
                          <a:spcPts val="600"/>
                        </a:spcAft>
                      </a:pPr>
                      <a:r>
                        <a:rPr lang="en-US" sz="1300" b="0" u="none" strike="noStrike">
                          <a:effectLst/>
                        </a:rPr>
                        <a:t>1,299</a:t>
                      </a:r>
                      <a:endParaRPr lang="en-US" sz="1300" b="0" i="0" u="none" strike="noStrike">
                        <a:effectLst/>
                        <a:latin typeface="Calibri" panose="020F0502020204030204" pitchFamily="34" charset="0"/>
                        <a:cs typeface="Calibri" panose="020F0502020204030204" pitchFamily="34" charset="0"/>
                      </a:endParaRPr>
                    </a:p>
                  </a:txBody>
                  <a:tcPr marL="0" marR="0" marT="0" marB="0" anchor="b"/>
                </a:tc>
                <a:tc>
                  <a:txBody>
                    <a:bodyPr/>
                    <a:lstStyle/>
                    <a:p>
                      <a:pPr algn="ctr" fontAlgn="t">
                        <a:spcAft>
                          <a:spcPts val="600"/>
                        </a:spcAft>
                      </a:pPr>
                      <a:r>
                        <a:rPr lang="en-US" sz="1300" b="0" u="none" strike="noStrike">
                          <a:effectLst/>
                        </a:rPr>
                        <a:t>12,985</a:t>
                      </a:r>
                      <a:endParaRPr lang="en-US" sz="1300" b="0" i="0" u="none" strike="noStrike">
                        <a:effectLst/>
                        <a:latin typeface="Calibri" panose="020F0502020204030204" pitchFamily="34" charset="0"/>
                        <a:cs typeface="Calibri" panose="020F0502020204030204" pitchFamily="34" charset="0"/>
                      </a:endParaRPr>
                    </a:p>
                  </a:txBody>
                  <a:tcPr marL="0" marR="0" marT="0" marB="0" anchor="b"/>
                </a:tc>
                <a:tc>
                  <a:txBody>
                    <a:bodyPr/>
                    <a:lstStyle/>
                    <a:p>
                      <a:pPr algn="ctr" fontAlgn="t">
                        <a:spcAft>
                          <a:spcPts val="600"/>
                        </a:spcAft>
                      </a:pPr>
                      <a:r>
                        <a:rPr lang="en-US" sz="1300" b="0" u="none" strike="noStrike">
                          <a:effectLst/>
                        </a:rPr>
                        <a:t>129,851</a:t>
                      </a:r>
                      <a:endParaRPr lang="en-US" sz="1300" b="0" i="0" u="none" strike="noStrike">
                        <a:effectLst/>
                        <a:latin typeface="Calibri" panose="020F0502020204030204" pitchFamily="34" charset="0"/>
                        <a:cs typeface="Calibri" panose="020F0502020204030204" pitchFamily="34" charset="0"/>
                      </a:endParaRPr>
                    </a:p>
                  </a:txBody>
                  <a:tcPr marL="0" marR="0" marT="0" marB="0" anchor="b"/>
                </a:tc>
                <a:tc>
                  <a:txBody>
                    <a:bodyPr/>
                    <a:lstStyle/>
                    <a:p>
                      <a:pPr algn="ctr" fontAlgn="t">
                        <a:spcAft>
                          <a:spcPts val="600"/>
                        </a:spcAft>
                      </a:pPr>
                      <a:r>
                        <a:rPr lang="en-US" sz="1300" b="0" u="none" strike="noStrike">
                          <a:effectLst/>
                        </a:rPr>
                        <a:t>649,254</a:t>
                      </a:r>
                      <a:endParaRPr lang="en-US" sz="1300" b="0" i="0" u="none" strike="noStrike">
                        <a:effectLst/>
                        <a:latin typeface="Calibri" panose="020F0502020204030204" pitchFamily="34" charset="0"/>
                        <a:cs typeface="Calibri" panose="020F0502020204030204" pitchFamily="34" charset="0"/>
                      </a:endParaRPr>
                    </a:p>
                  </a:txBody>
                  <a:tcPr marL="0" marR="0" marT="0" marB="0" anchor="b"/>
                </a:tc>
                <a:tc>
                  <a:txBody>
                    <a:bodyPr/>
                    <a:lstStyle/>
                    <a:p>
                      <a:pPr algn="ctr" fontAlgn="t">
                        <a:spcAft>
                          <a:spcPts val="600"/>
                        </a:spcAft>
                      </a:pPr>
                      <a:r>
                        <a:rPr lang="en-US" sz="1300" b="0" i="0" u="none" strike="noStrike">
                          <a:effectLst/>
                          <a:latin typeface="Calibri" panose="020F0502020204030204" pitchFamily="34" charset="0"/>
                          <a:cs typeface="Calibri" panose="020F0502020204030204" pitchFamily="34" charset="0"/>
                        </a:rPr>
                        <a:t>1,947,761</a:t>
                      </a:r>
                    </a:p>
                  </a:txBody>
                  <a:tcPr marL="0" marR="0" marT="0" marB="0" anchor="b"/>
                </a:tc>
                <a:extLst>
                  <a:ext uri="{0D108BD9-81ED-4DB2-BD59-A6C34878D82A}">
                    <a16:rowId xmlns:a16="http://schemas.microsoft.com/office/drawing/2014/main" val="1337431409"/>
                  </a:ext>
                </a:extLst>
              </a:tr>
              <a:tr h="302100">
                <a:tc>
                  <a:txBody>
                    <a:bodyPr/>
                    <a:lstStyle/>
                    <a:p>
                      <a:r>
                        <a:rPr lang="en-US" sz="1400" b="0"/>
                        <a:t>% TAM</a:t>
                      </a:r>
                      <a:endParaRPr lang="en-US" sz="1400" b="0">
                        <a:latin typeface="Calibri" panose="020F0502020204030204" pitchFamily="34" charset="0"/>
                        <a:cs typeface="Calibri" panose="020F0502020204030204" pitchFamily="34" charset="0"/>
                      </a:endParaRPr>
                    </a:p>
                  </a:txBody>
                  <a:tcPr/>
                </a:tc>
                <a:tc>
                  <a:txBody>
                    <a:bodyPr/>
                    <a:lstStyle/>
                    <a:p>
                      <a:pPr algn="ctr" fontAlgn="b"/>
                      <a:r>
                        <a:rPr lang="en-US" sz="1300" b="0" u="none" strike="noStrike">
                          <a:effectLst/>
                        </a:rPr>
                        <a:t>0.0%</a:t>
                      </a:r>
                      <a:endParaRPr lang="en-US" sz="1300" b="0" i="0" u="none" strike="noStrike">
                        <a:effectLst/>
                        <a:latin typeface="Calibri" panose="020F0502020204030204" pitchFamily="34" charset="0"/>
                        <a:cs typeface="Calibri" panose="020F0502020204030204" pitchFamily="34" charset="0"/>
                      </a:endParaRPr>
                    </a:p>
                  </a:txBody>
                  <a:tcPr marL="0" marR="0" marT="0" marB="0" anchor="b"/>
                </a:tc>
                <a:tc>
                  <a:txBody>
                    <a:bodyPr/>
                    <a:lstStyle/>
                    <a:p>
                      <a:pPr algn="ctr" fontAlgn="b"/>
                      <a:r>
                        <a:rPr lang="en-US" sz="1300" b="0" u="none" strike="noStrike">
                          <a:effectLst/>
                        </a:rPr>
                        <a:t>0.0%</a:t>
                      </a:r>
                      <a:endParaRPr lang="en-US" sz="1300" b="0" i="0" u="none" strike="noStrike">
                        <a:effectLst/>
                        <a:latin typeface="Calibri" panose="020F0502020204030204" pitchFamily="34" charset="0"/>
                        <a:cs typeface="Calibri" panose="020F0502020204030204" pitchFamily="34" charset="0"/>
                      </a:endParaRPr>
                    </a:p>
                  </a:txBody>
                  <a:tcPr marL="0" marR="0" marT="0" marB="0" anchor="b"/>
                </a:tc>
                <a:tc>
                  <a:txBody>
                    <a:bodyPr/>
                    <a:lstStyle/>
                    <a:p>
                      <a:pPr algn="ctr" fontAlgn="b"/>
                      <a:r>
                        <a:rPr lang="en-US" sz="1300" b="0" u="none" strike="noStrike">
                          <a:effectLst/>
                        </a:rPr>
                        <a:t>0.0%</a:t>
                      </a:r>
                      <a:endParaRPr lang="en-US" sz="1300" b="0" i="0" u="none" strike="noStrike">
                        <a:effectLst/>
                        <a:latin typeface="Calibri" panose="020F0502020204030204" pitchFamily="34" charset="0"/>
                        <a:cs typeface="Calibri" panose="020F0502020204030204" pitchFamily="34" charset="0"/>
                      </a:endParaRPr>
                    </a:p>
                  </a:txBody>
                  <a:tcPr marL="0" marR="0" marT="0" marB="0" anchor="b"/>
                </a:tc>
                <a:tc>
                  <a:txBody>
                    <a:bodyPr/>
                    <a:lstStyle/>
                    <a:p>
                      <a:pPr algn="ctr" fontAlgn="b"/>
                      <a:r>
                        <a:rPr lang="en-US" sz="1300" b="0" u="none" strike="noStrike" dirty="0">
                          <a:effectLst/>
                        </a:rPr>
                        <a:t>0.0%</a:t>
                      </a:r>
                      <a:endParaRPr lang="en-US" sz="1300" b="0" i="0" u="none" strike="noStrike" dirty="0">
                        <a:effectLst/>
                        <a:latin typeface="Calibri" panose="020F0502020204030204" pitchFamily="34" charset="0"/>
                        <a:cs typeface="Calibri" panose="020F0502020204030204" pitchFamily="34" charset="0"/>
                      </a:endParaRPr>
                    </a:p>
                  </a:txBody>
                  <a:tcPr marL="0" marR="0" marT="0" marB="0" anchor="b"/>
                </a:tc>
                <a:tc>
                  <a:txBody>
                    <a:bodyPr/>
                    <a:lstStyle/>
                    <a:p>
                      <a:pPr algn="ctr" fontAlgn="b"/>
                      <a:r>
                        <a:rPr lang="en-US" sz="1300" b="0" u="none" strike="noStrike">
                          <a:effectLst/>
                        </a:rPr>
                        <a:t>0.0%</a:t>
                      </a:r>
                      <a:endParaRPr lang="en-US" sz="1300" b="0" i="0" u="none" strike="noStrike">
                        <a:effectLst/>
                        <a:latin typeface="Calibri" panose="020F0502020204030204" pitchFamily="34" charset="0"/>
                        <a:cs typeface="Calibri" panose="020F0502020204030204" pitchFamily="34" charset="0"/>
                      </a:endParaRPr>
                    </a:p>
                  </a:txBody>
                  <a:tcPr marL="0" marR="0" marT="0" marB="0" anchor="b"/>
                </a:tc>
                <a:tc>
                  <a:txBody>
                    <a:bodyPr/>
                    <a:lstStyle/>
                    <a:p>
                      <a:pPr algn="ctr" fontAlgn="b"/>
                      <a:r>
                        <a:rPr lang="en-US" sz="1300" b="0" u="none" strike="noStrike">
                          <a:effectLst/>
                        </a:rPr>
                        <a:t>0.0%</a:t>
                      </a:r>
                      <a:endParaRPr lang="en-US" sz="1300" b="0" i="0" u="none" strike="noStrike">
                        <a:effectLst/>
                        <a:latin typeface="Calibri" panose="020F0502020204030204" pitchFamily="34" charset="0"/>
                        <a:cs typeface="Calibri" panose="020F0502020204030204" pitchFamily="34" charset="0"/>
                      </a:endParaRPr>
                    </a:p>
                  </a:txBody>
                  <a:tcPr marL="0" marR="0" marT="0" marB="0" anchor="b"/>
                </a:tc>
                <a:tc>
                  <a:txBody>
                    <a:bodyPr/>
                    <a:lstStyle/>
                    <a:p>
                      <a:pPr algn="ctr" fontAlgn="b"/>
                      <a:r>
                        <a:rPr lang="en-US" sz="1300" b="0" u="none" strike="noStrike">
                          <a:effectLst/>
                        </a:rPr>
                        <a:t>0.1%</a:t>
                      </a:r>
                      <a:endParaRPr lang="en-US" sz="1300" b="0" i="0" u="none" strike="noStrike">
                        <a:effectLst/>
                        <a:latin typeface="Calibri" panose="020F0502020204030204" pitchFamily="34" charset="0"/>
                        <a:cs typeface="Calibri" panose="020F0502020204030204" pitchFamily="34" charset="0"/>
                      </a:endParaRPr>
                    </a:p>
                  </a:txBody>
                  <a:tcPr marL="0" marR="0" marT="0" marB="0" anchor="b"/>
                </a:tc>
                <a:tc>
                  <a:txBody>
                    <a:bodyPr/>
                    <a:lstStyle/>
                    <a:p>
                      <a:pPr algn="ctr" fontAlgn="b"/>
                      <a:r>
                        <a:rPr lang="en-US" sz="1300" b="0" u="none" strike="noStrike">
                          <a:effectLst/>
                        </a:rPr>
                        <a:t>0.7%</a:t>
                      </a:r>
                      <a:endParaRPr lang="en-US" sz="1300" b="0" i="0" u="none" strike="noStrike">
                        <a:effectLst/>
                        <a:latin typeface="Calibri" panose="020F0502020204030204" pitchFamily="34" charset="0"/>
                        <a:cs typeface="Calibri" panose="020F0502020204030204" pitchFamily="34" charset="0"/>
                      </a:endParaRPr>
                    </a:p>
                  </a:txBody>
                  <a:tcPr marL="0" marR="0" marT="0" marB="0" anchor="b"/>
                </a:tc>
                <a:tc>
                  <a:txBody>
                    <a:bodyPr/>
                    <a:lstStyle/>
                    <a:p>
                      <a:pPr algn="ctr" fontAlgn="b"/>
                      <a:r>
                        <a:rPr lang="en-US" sz="1300" b="0" i="0" u="none" strike="noStrike" dirty="0">
                          <a:effectLst/>
                          <a:latin typeface="Calibri" panose="020F0502020204030204" pitchFamily="34" charset="0"/>
                          <a:cs typeface="Calibri" panose="020F0502020204030204" pitchFamily="34" charset="0"/>
                        </a:rPr>
                        <a:t>2.2%</a:t>
                      </a:r>
                    </a:p>
                  </a:txBody>
                  <a:tcPr marL="0" marR="0" marT="0" marB="0" anchor="b"/>
                </a:tc>
                <a:extLst>
                  <a:ext uri="{0D108BD9-81ED-4DB2-BD59-A6C34878D82A}">
                    <a16:rowId xmlns:a16="http://schemas.microsoft.com/office/drawing/2014/main" val="4226758010"/>
                  </a:ext>
                </a:extLst>
              </a:tr>
            </a:tbl>
          </a:graphicData>
        </a:graphic>
      </p:graphicFrame>
      <p:graphicFrame>
        <p:nvGraphicFramePr>
          <p:cNvPr id="3" name="Object 2">
            <a:extLst>
              <a:ext uri="{FF2B5EF4-FFF2-40B4-BE49-F238E27FC236}">
                <a16:creationId xmlns:a16="http://schemas.microsoft.com/office/drawing/2014/main" id="{6544AEA9-4DC6-FA0A-4BA4-754D6A12A8C8}"/>
              </a:ext>
            </a:extLst>
          </p:cNvPr>
          <p:cNvGraphicFramePr>
            <a:graphicFrameLocks noChangeAspect="1"/>
          </p:cNvGraphicFramePr>
          <p:nvPr>
            <p:extLst>
              <p:ext uri="{D42A27DB-BD31-4B8C-83A1-F6EECF244321}">
                <p14:modId xmlns:p14="http://schemas.microsoft.com/office/powerpoint/2010/main" val="233568583"/>
              </p:ext>
            </p:extLst>
          </p:nvPr>
        </p:nvGraphicFramePr>
        <p:xfrm>
          <a:off x="990599" y="1034238"/>
          <a:ext cx="7176296" cy="4299762"/>
        </p:xfrm>
        <a:graphic>
          <a:graphicData uri="http://schemas.openxmlformats.org/presentationml/2006/ole">
            <mc:AlternateContent xmlns:mc="http://schemas.openxmlformats.org/markup-compatibility/2006">
              <mc:Choice xmlns:v="urn:schemas-microsoft-com:vml" Requires="v">
                <p:oleObj name="Acrobat Document" r:id="rId2" imgW="4922254" imgH="2948861" progId="Acrobat.Document.DC">
                  <p:embed/>
                </p:oleObj>
              </mc:Choice>
              <mc:Fallback>
                <p:oleObj name="Acrobat Document" r:id="rId2" imgW="4922254" imgH="2948861" progId="Acrobat.Document.DC">
                  <p:embed/>
                  <p:pic>
                    <p:nvPicPr>
                      <p:cNvPr id="0" name=""/>
                      <p:cNvPicPr/>
                      <p:nvPr/>
                    </p:nvPicPr>
                    <p:blipFill>
                      <a:blip r:embed="rId3"/>
                      <a:stretch>
                        <a:fillRect/>
                      </a:stretch>
                    </p:blipFill>
                    <p:spPr>
                      <a:xfrm>
                        <a:off x="990599" y="1034238"/>
                        <a:ext cx="7176296" cy="4299762"/>
                      </a:xfrm>
                      <a:prstGeom prst="rect">
                        <a:avLst/>
                      </a:prstGeom>
                    </p:spPr>
                  </p:pic>
                </p:oleObj>
              </mc:Fallback>
            </mc:AlternateContent>
          </a:graphicData>
        </a:graphic>
      </p:graphicFrame>
    </p:spTree>
    <p:extLst>
      <p:ext uri="{BB962C8B-B14F-4D97-AF65-F5344CB8AC3E}">
        <p14:creationId xmlns:p14="http://schemas.microsoft.com/office/powerpoint/2010/main" val="1175090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9AC441-7EC8-3D44-8826-965623BDCFB3}"/>
              </a:ext>
            </a:extLst>
          </p:cNvPr>
          <p:cNvSpPr>
            <a:spLocks noGrp="1"/>
          </p:cNvSpPr>
          <p:nvPr>
            <p:ph type="title"/>
          </p:nvPr>
        </p:nvSpPr>
        <p:spPr/>
        <p:txBody>
          <a:bodyPr>
            <a:normAutofit/>
          </a:bodyPr>
          <a:lstStyle/>
          <a:p>
            <a:r>
              <a:rPr lang="en-US" sz="3500" dirty="0">
                <a:solidFill>
                  <a:srgbClr val="FFFFFF"/>
                </a:solidFill>
                <a:cs typeface="Tahoma" pitchFamily="34" charset="0"/>
              </a:rPr>
              <a:t>Safe Harbor Statement</a:t>
            </a:r>
            <a:endParaRPr lang="en-US" sz="3500" dirty="0">
              <a:solidFill>
                <a:srgbClr val="FFFFFF"/>
              </a:solidFill>
            </a:endParaRPr>
          </a:p>
        </p:txBody>
      </p:sp>
      <p:sp>
        <p:nvSpPr>
          <p:cNvPr id="4" name="Subtitle 3"/>
          <p:cNvSpPr>
            <a:spLocks noGrp="1"/>
          </p:cNvSpPr>
          <p:nvPr>
            <p:ph idx="1"/>
          </p:nvPr>
        </p:nvSpPr>
        <p:spPr/>
        <p:txBody>
          <a:bodyPr anchor="ctr">
            <a:normAutofit/>
          </a:bodyPr>
          <a:lstStyle/>
          <a:p>
            <a:pPr marL="0" indent="0">
              <a:buNone/>
              <a:defRPr/>
            </a:pPr>
            <a:r>
              <a:rPr lang="en-US" sz="1800" dirty="0">
                <a:cs typeface="Tahoma" pitchFamily="34" charset="0"/>
              </a:rPr>
              <a:t>This presentation contains forward-looking statements, including statements regarding the company's plans and expectations regarding the development and commercialization of our technology. All forward-looking statements are subject to risks and uncertainties that could cause actual results to differ materially from those projected. The forward-looking statements speak only as of the date of this presentation. The company expressly disclaims any obligation or undertaking to release publicly any updates or revisions to any such statements to reflect any change in the company's expectations or any change in events, conditions or circumstances on which any such statements are based.</a:t>
            </a:r>
          </a:p>
        </p:txBody>
      </p:sp>
      <p:sp>
        <p:nvSpPr>
          <p:cNvPr id="3" name="Slide Number Placeholder 2">
            <a:extLst>
              <a:ext uri="{FF2B5EF4-FFF2-40B4-BE49-F238E27FC236}">
                <a16:creationId xmlns:a16="http://schemas.microsoft.com/office/drawing/2014/main" id="{E02DB1BD-A96A-6048-8E69-6E5325B3A29C}"/>
              </a:ext>
            </a:extLst>
          </p:cNvPr>
          <p:cNvSpPr>
            <a:spLocks noGrp="1"/>
          </p:cNvSpPr>
          <p:nvPr>
            <p:ph type="sldNum" sz="quarter" idx="12"/>
          </p:nvPr>
        </p:nvSpPr>
        <p:spPr/>
        <p:txBody>
          <a:bodyPr>
            <a:noAutofit/>
          </a:bodyPr>
          <a:lstStyle/>
          <a:p>
            <a:pPr marL="0" marR="0" lvl="0" indent="0" algn="r" defTabSz="457200" rtl="0" eaLnBrk="1" fontAlgn="auto" latinLnBrk="0" hangingPunct="1">
              <a:lnSpc>
                <a:spcPct val="100000"/>
              </a:lnSpc>
              <a:spcBef>
                <a:spcPts val="0"/>
              </a:spcBef>
              <a:spcAft>
                <a:spcPts val="600"/>
              </a:spcAft>
              <a:buClrTx/>
              <a:buSzTx/>
              <a:buFontTx/>
              <a:buNone/>
              <a:tabLst/>
              <a:defRPr/>
            </a:pPr>
            <a:fld id="{E7C5E6FA-8574-A643-96EE-7101F12556FD}" type="slidenum">
              <a:rPr kumimoji="0" lang="en-US" sz="1400" b="0" i="0" u="none" strike="noStrike" kern="1200" cap="none" spc="0" normalizeH="0" baseline="0" noProof="0" smtClean="0">
                <a:ln>
                  <a:noFill/>
                </a:ln>
                <a:solidFill>
                  <a:srgbClr val="FFFFFF"/>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600"/>
                </a:spcAft>
                <a:buClrTx/>
                <a:buSzTx/>
                <a:buFontTx/>
                <a:buNone/>
                <a:tabLst/>
                <a:defRPr/>
              </a:pPr>
              <a:t>2</a:t>
            </a:fld>
            <a:endParaRPr kumimoji="0" lang="en-US" sz="1400" b="0" i="0" u="none" strike="noStrike" kern="1200" cap="none" spc="0" normalizeH="0" baseline="0" noProof="0" dirty="0">
              <a:ln>
                <a:noFill/>
              </a:ln>
              <a:solidFill>
                <a:srgbClr val="FFFFFF"/>
              </a:solidFill>
              <a:effectLst/>
              <a:uLnTx/>
              <a:uFillTx/>
              <a:latin typeface="Calibri"/>
              <a:ea typeface="+mn-ea"/>
              <a:cs typeface="+mn-cs"/>
            </a:endParaRPr>
          </a:p>
        </p:txBody>
      </p:sp>
    </p:spTree>
    <p:custDataLst>
      <p:tags r:id="rId1"/>
    </p:custDataLst>
    <p:extLst>
      <p:ext uri="{BB962C8B-B14F-4D97-AF65-F5344CB8AC3E}">
        <p14:creationId xmlns:p14="http://schemas.microsoft.com/office/powerpoint/2010/main" val="14128448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26B71D-0140-7345-9293-3C21A74E5F72}"/>
              </a:ext>
            </a:extLst>
          </p:cNvPr>
          <p:cNvSpPr>
            <a:spLocks noGrp="1"/>
          </p:cNvSpPr>
          <p:nvPr>
            <p:ph type="title"/>
          </p:nvPr>
        </p:nvSpPr>
        <p:spPr>
          <a:xfrm>
            <a:off x="457200" y="234455"/>
            <a:ext cx="8382000" cy="698500"/>
          </a:xfrm>
        </p:spPr>
        <p:txBody>
          <a:bodyPr>
            <a:normAutofit/>
          </a:bodyPr>
          <a:lstStyle/>
          <a:p>
            <a:r>
              <a:rPr lang="en-US" sz="2800"/>
              <a:t>SunCell Sales Estimates – Passenger Cars and LD Trucks</a:t>
            </a:r>
          </a:p>
        </p:txBody>
      </p:sp>
      <p:sp>
        <p:nvSpPr>
          <p:cNvPr id="7" name="Content Placeholder 4">
            <a:extLst>
              <a:ext uri="{FF2B5EF4-FFF2-40B4-BE49-F238E27FC236}">
                <a16:creationId xmlns:a16="http://schemas.microsoft.com/office/drawing/2014/main" id="{70A6D890-4DFD-E640-A5F2-C90563B39DC2}"/>
              </a:ext>
            </a:extLst>
          </p:cNvPr>
          <p:cNvSpPr>
            <a:spLocks noGrp="1"/>
          </p:cNvSpPr>
          <p:nvPr>
            <p:ph idx="1"/>
          </p:nvPr>
        </p:nvSpPr>
        <p:spPr>
          <a:xfrm>
            <a:off x="609600" y="5715000"/>
            <a:ext cx="7543800" cy="533400"/>
          </a:xfrm>
        </p:spPr>
        <p:txBody>
          <a:bodyPr/>
          <a:lstStyle/>
          <a:p>
            <a:pPr marL="365760">
              <a:lnSpc>
                <a:spcPct val="100000"/>
              </a:lnSpc>
              <a:spcBef>
                <a:spcPts val="0"/>
              </a:spcBef>
            </a:pPr>
            <a:r>
              <a:rPr lang="en-US" sz="1600" dirty="0" err="1">
                <a:solidFill>
                  <a:schemeClr val="accent4"/>
                </a:solidFill>
              </a:rPr>
              <a:t>SunCell</a:t>
            </a:r>
            <a:r>
              <a:rPr lang="en-US" sz="1600" dirty="0">
                <a:solidFill>
                  <a:schemeClr val="accent4"/>
                </a:solidFill>
              </a:rPr>
              <a:t> CPV development units in 2026 for work with OEMs</a:t>
            </a:r>
          </a:p>
        </p:txBody>
      </p:sp>
      <p:graphicFrame>
        <p:nvGraphicFramePr>
          <p:cNvPr id="3" name="Object 2">
            <a:extLst>
              <a:ext uri="{FF2B5EF4-FFF2-40B4-BE49-F238E27FC236}">
                <a16:creationId xmlns:a16="http://schemas.microsoft.com/office/drawing/2014/main" id="{B914E4F8-F333-E6E1-2FBB-54C8C44FA12D}"/>
              </a:ext>
            </a:extLst>
          </p:cNvPr>
          <p:cNvGraphicFramePr>
            <a:graphicFrameLocks noChangeAspect="1"/>
          </p:cNvGraphicFramePr>
          <p:nvPr>
            <p:extLst>
              <p:ext uri="{D42A27DB-BD31-4B8C-83A1-F6EECF244321}">
                <p14:modId xmlns:p14="http://schemas.microsoft.com/office/powerpoint/2010/main" val="3511777875"/>
              </p:ext>
            </p:extLst>
          </p:nvPr>
        </p:nvGraphicFramePr>
        <p:xfrm>
          <a:off x="461158" y="1168400"/>
          <a:ext cx="8261320" cy="4470400"/>
        </p:xfrm>
        <a:graphic>
          <a:graphicData uri="http://schemas.openxmlformats.org/presentationml/2006/ole">
            <mc:AlternateContent xmlns:mc="http://schemas.openxmlformats.org/markup-compatibility/2006">
              <mc:Choice xmlns:v="urn:schemas-microsoft-com:vml" Requires="v">
                <p:oleObj name="Acrobat Document" r:id="rId2" imgW="4632960" imgH="2506936" progId="Acrobat.Document.DC">
                  <p:embed/>
                </p:oleObj>
              </mc:Choice>
              <mc:Fallback>
                <p:oleObj name="Acrobat Document" r:id="rId2" imgW="4632960" imgH="2506936" progId="Acrobat.Document.DC">
                  <p:embed/>
                  <p:pic>
                    <p:nvPicPr>
                      <p:cNvPr id="0" name=""/>
                      <p:cNvPicPr/>
                      <p:nvPr/>
                    </p:nvPicPr>
                    <p:blipFill>
                      <a:blip r:embed="rId3"/>
                      <a:stretch>
                        <a:fillRect/>
                      </a:stretch>
                    </p:blipFill>
                    <p:spPr>
                      <a:xfrm>
                        <a:off x="461158" y="1168400"/>
                        <a:ext cx="8261320" cy="4470400"/>
                      </a:xfrm>
                      <a:prstGeom prst="rect">
                        <a:avLst/>
                      </a:prstGeom>
                    </p:spPr>
                  </p:pic>
                </p:oleObj>
              </mc:Fallback>
            </mc:AlternateContent>
          </a:graphicData>
        </a:graphic>
      </p:graphicFrame>
    </p:spTree>
    <p:extLst>
      <p:ext uri="{BB962C8B-B14F-4D97-AF65-F5344CB8AC3E}">
        <p14:creationId xmlns:p14="http://schemas.microsoft.com/office/powerpoint/2010/main" val="21331063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8D2046-B693-994B-90E2-80F2213E153A}"/>
              </a:ext>
            </a:extLst>
          </p:cNvPr>
          <p:cNvSpPr>
            <a:spLocks noGrp="1"/>
          </p:cNvSpPr>
          <p:nvPr>
            <p:ph type="title"/>
          </p:nvPr>
        </p:nvSpPr>
        <p:spPr/>
        <p:txBody>
          <a:bodyPr/>
          <a:lstStyle/>
          <a:p>
            <a:r>
              <a:rPr lang="en-US"/>
              <a:t>Attractive unit economics improve with scale</a:t>
            </a:r>
          </a:p>
        </p:txBody>
      </p:sp>
      <p:sp>
        <p:nvSpPr>
          <p:cNvPr id="11" name="Content Placeholder 2">
            <a:extLst>
              <a:ext uri="{FF2B5EF4-FFF2-40B4-BE49-F238E27FC236}">
                <a16:creationId xmlns:a16="http://schemas.microsoft.com/office/drawing/2014/main" id="{D7B997F1-C3A7-8747-9FE5-F324C963C743}"/>
              </a:ext>
            </a:extLst>
          </p:cNvPr>
          <p:cNvSpPr>
            <a:spLocks noGrp="1"/>
          </p:cNvSpPr>
          <p:nvPr>
            <p:ph idx="1"/>
          </p:nvPr>
        </p:nvSpPr>
        <p:spPr>
          <a:xfrm>
            <a:off x="5943600" y="4366390"/>
            <a:ext cx="2895600" cy="1729610"/>
          </a:xfrm>
        </p:spPr>
        <p:txBody>
          <a:bodyPr>
            <a:normAutofit/>
          </a:bodyPr>
          <a:lstStyle/>
          <a:p>
            <a:pPr>
              <a:spcBef>
                <a:spcPts val="600"/>
              </a:spcBef>
            </a:pPr>
            <a:r>
              <a:rPr lang="en-US" sz="1600" dirty="0">
                <a:solidFill>
                  <a:schemeClr val="accent4"/>
                </a:solidFill>
              </a:rPr>
              <a:t>Initial production systems in 2026 with OEM partnership to test</a:t>
            </a:r>
          </a:p>
          <a:p>
            <a:pPr>
              <a:spcBef>
                <a:spcPts val="600"/>
              </a:spcBef>
            </a:pPr>
            <a:r>
              <a:rPr lang="en-US" sz="1600" dirty="0">
                <a:solidFill>
                  <a:schemeClr val="accent4"/>
                </a:solidFill>
              </a:rPr>
              <a:t>PV cells using single junction concentrator cells with light recycling having low-cost potential and high efficiency</a:t>
            </a:r>
          </a:p>
        </p:txBody>
      </p:sp>
      <p:pic>
        <p:nvPicPr>
          <p:cNvPr id="3" name="Picture 2" descr="A picture containing sky, LEGO, toy&#10;&#10;Description automatically generated">
            <a:extLst>
              <a:ext uri="{FF2B5EF4-FFF2-40B4-BE49-F238E27FC236}">
                <a16:creationId xmlns:a16="http://schemas.microsoft.com/office/drawing/2014/main" id="{7A3F7C1E-B705-184B-236E-E3B189EA43B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38712" y="1458100"/>
            <a:ext cx="2722259" cy="2286000"/>
          </a:xfrm>
          <a:prstGeom prst="rect">
            <a:avLst/>
          </a:prstGeom>
        </p:spPr>
      </p:pic>
      <p:graphicFrame>
        <p:nvGraphicFramePr>
          <p:cNvPr id="7" name="Table 6">
            <a:extLst>
              <a:ext uri="{FF2B5EF4-FFF2-40B4-BE49-F238E27FC236}">
                <a16:creationId xmlns:a16="http://schemas.microsoft.com/office/drawing/2014/main" id="{CE707FC3-D1C6-2C3B-39D5-51E8572E2F54}"/>
              </a:ext>
            </a:extLst>
          </p:cNvPr>
          <p:cNvGraphicFramePr>
            <a:graphicFrameLocks noGrp="1"/>
          </p:cNvGraphicFramePr>
          <p:nvPr>
            <p:extLst>
              <p:ext uri="{D42A27DB-BD31-4B8C-83A1-F6EECF244321}">
                <p14:modId xmlns:p14="http://schemas.microsoft.com/office/powerpoint/2010/main" val="1338208498"/>
              </p:ext>
            </p:extLst>
          </p:nvPr>
        </p:nvGraphicFramePr>
        <p:xfrm>
          <a:off x="457200" y="990600"/>
          <a:ext cx="4800600" cy="5105394"/>
        </p:xfrm>
        <a:graphic>
          <a:graphicData uri="http://schemas.openxmlformats.org/drawingml/2006/table">
            <a:tbl>
              <a:tblPr/>
              <a:tblGrid>
                <a:gridCol w="2357221">
                  <a:extLst>
                    <a:ext uri="{9D8B030D-6E8A-4147-A177-3AD203B41FA5}">
                      <a16:colId xmlns:a16="http://schemas.microsoft.com/office/drawing/2014/main" val="2052186305"/>
                    </a:ext>
                  </a:extLst>
                </a:gridCol>
                <a:gridCol w="868451">
                  <a:extLst>
                    <a:ext uri="{9D8B030D-6E8A-4147-A177-3AD203B41FA5}">
                      <a16:colId xmlns:a16="http://schemas.microsoft.com/office/drawing/2014/main" val="602922256"/>
                    </a:ext>
                  </a:extLst>
                </a:gridCol>
                <a:gridCol w="758171">
                  <a:extLst>
                    <a:ext uri="{9D8B030D-6E8A-4147-A177-3AD203B41FA5}">
                      <a16:colId xmlns:a16="http://schemas.microsoft.com/office/drawing/2014/main" val="578314637"/>
                    </a:ext>
                  </a:extLst>
                </a:gridCol>
                <a:gridCol w="816757">
                  <a:extLst>
                    <a:ext uri="{9D8B030D-6E8A-4147-A177-3AD203B41FA5}">
                      <a16:colId xmlns:a16="http://schemas.microsoft.com/office/drawing/2014/main" val="3606068095"/>
                    </a:ext>
                  </a:extLst>
                </a:gridCol>
              </a:tblGrid>
              <a:tr h="536686">
                <a:tc>
                  <a:txBody>
                    <a:bodyPr/>
                    <a:lstStyle/>
                    <a:p>
                      <a:pPr algn="ctr" fontAlgn="ctr"/>
                      <a:r>
                        <a:rPr lang="en-US" sz="1000" b="1" i="0" u="none" strike="noStrike">
                          <a:effectLst/>
                          <a:latin typeface="Arial" panose="020B0604020202020204" pitchFamily="34" charset="0"/>
                        </a:rPr>
                        <a:t>Mobile 150kW </a:t>
                      </a:r>
                      <a:br>
                        <a:rPr lang="en-US" sz="1000" b="1" i="0" u="none" strike="noStrike">
                          <a:effectLst/>
                          <a:latin typeface="Arial" panose="020B0604020202020204" pitchFamily="34" charset="0"/>
                        </a:rPr>
                      </a:br>
                      <a:r>
                        <a:rPr lang="en-US" sz="1000" b="1" i="0" u="none" strike="noStrike">
                          <a:effectLst/>
                          <a:latin typeface="Arial" panose="020B0604020202020204" pitchFamily="34" charset="0"/>
                        </a:rPr>
                        <a:t>SunCell-TPV</a:t>
                      </a:r>
                    </a:p>
                  </a:txBody>
                  <a:tcPr marL="8797" marR="8797" marT="87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900" b="1" i="0" u="none" strike="noStrike" dirty="0">
                          <a:effectLst/>
                          <a:latin typeface="Arial" panose="020B0604020202020204" pitchFamily="34" charset="0"/>
                        </a:rPr>
                        <a:t>Cost for Development Units</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900" b="1" i="0" u="none" strike="noStrike" dirty="0">
                          <a:effectLst/>
                          <a:latin typeface="Arial" panose="020B0604020202020204" pitchFamily="34" charset="0"/>
                        </a:rPr>
                        <a:t>Cost for Initial Production</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900" b="1" i="0" u="none" strike="noStrike" dirty="0">
                          <a:effectLst/>
                          <a:latin typeface="Arial" panose="020B0604020202020204" pitchFamily="34" charset="0"/>
                        </a:rPr>
                        <a:t>Cost for Mature Production</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830922214"/>
                  </a:ext>
                </a:extLst>
              </a:tr>
              <a:tr h="165134">
                <a:tc>
                  <a:txBody>
                    <a:bodyPr/>
                    <a:lstStyle/>
                    <a:p>
                      <a:pPr algn="l" fontAlgn="b"/>
                      <a:r>
                        <a:rPr lang="en-US" sz="900" b="0" i="0" u="none" strike="noStrike" dirty="0">
                          <a:effectLst/>
                          <a:latin typeface="Arial" panose="020B0604020202020204" pitchFamily="34" charset="0"/>
                        </a:rPr>
                        <a:t>Magnet Assemblies</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200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200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100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7020481"/>
                  </a:ext>
                </a:extLst>
              </a:tr>
              <a:tr h="165134">
                <a:tc>
                  <a:txBody>
                    <a:bodyPr/>
                    <a:lstStyle/>
                    <a:p>
                      <a:pPr algn="l" fontAlgn="b"/>
                      <a:r>
                        <a:rPr lang="en-US" sz="900" b="0" i="0" u="none" strike="noStrike" dirty="0">
                          <a:effectLst/>
                          <a:latin typeface="Arial" panose="020B0604020202020204" pitchFamily="34" charset="0"/>
                        </a:rPr>
                        <a:t>EM Pump Assemblies</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100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100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50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67992921"/>
                  </a:ext>
                </a:extLst>
              </a:tr>
              <a:tr h="165134">
                <a:tc>
                  <a:txBody>
                    <a:bodyPr/>
                    <a:lstStyle/>
                    <a:p>
                      <a:pPr algn="l" fontAlgn="b"/>
                      <a:r>
                        <a:rPr lang="en-US" sz="900" b="0" i="0" u="none" strike="noStrike">
                          <a:effectLst/>
                          <a:latin typeface="Arial" panose="020B0604020202020204" pitchFamily="34" charset="0"/>
                        </a:rPr>
                        <a:t>Reactor Chamber</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50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50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25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6364322"/>
                  </a:ext>
                </a:extLst>
              </a:tr>
              <a:tr h="165134">
                <a:tc>
                  <a:txBody>
                    <a:bodyPr/>
                    <a:lstStyle/>
                    <a:p>
                      <a:pPr algn="l" fontAlgn="b"/>
                      <a:r>
                        <a:rPr lang="en-US" sz="900" b="0" i="0" u="none" strike="noStrike" dirty="0">
                          <a:effectLst/>
                          <a:latin typeface="Arial" panose="020B0604020202020204" pitchFamily="34" charset="0"/>
                        </a:rPr>
                        <a:t>Reservoirs</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30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30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15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42771477"/>
                  </a:ext>
                </a:extLst>
              </a:tr>
              <a:tr h="165134">
                <a:tc>
                  <a:txBody>
                    <a:bodyPr/>
                    <a:lstStyle/>
                    <a:p>
                      <a:pPr algn="l" fontAlgn="b"/>
                      <a:r>
                        <a:rPr lang="en-US" sz="900" b="0" i="0" u="none" strike="noStrike">
                          <a:effectLst/>
                          <a:latin typeface="Arial" panose="020B0604020202020204" pitchFamily="34" charset="0"/>
                        </a:rPr>
                        <a:t>Electrical Breaks</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150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150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75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34793529"/>
                  </a:ext>
                </a:extLst>
              </a:tr>
              <a:tr h="165134">
                <a:tc>
                  <a:txBody>
                    <a:bodyPr/>
                    <a:lstStyle/>
                    <a:p>
                      <a:pPr algn="l" fontAlgn="b"/>
                      <a:r>
                        <a:rPr lang="en-US" sz="900" b="0" i="0" u="none" strike="noStrike">
                          <a:effectLst/>
                          <a:latin typeface="Arial" panose="020B0604020202020204" pitchFamily="34" charset="0"/>
                        </a:rPr>
                        <a:t>Injector Aligners</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150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150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75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61523102"/>
                  </a:ext>
                </a:extLst>
              </a:tr>
              <a:tr h="165134">
                <a:tc>
                  <a:txBody>
                    <a:bodyPr/>
                    <a:lstStyle/>
                    <a:p>
                      <a:pPr algn="l" fontAlgn="b"/>
                      <a:r>
                        <a:rPr lang="en-US" sz="900" b="0" i="0" u="none" strike="noStrike" dirty="0">
                          <a:effectLst/>
                          <a:latin typeface="Arial" panose="020B0604020202020204" pitchFamily="34" charset="0"/>
                        </a:rPr>
                        <a:t>Structural Supports</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50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50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25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59438117"/>
                  </a:ext>
                </a:extLst>
              </a:tr>
              <a:tr h="165134">
                <a:tc>
                  <a:txBody>
                    <a:bodyPr/>
                    <a:lstStyle/>
                    <a:p>
                      <a:pPr algn="l" fontAlgn="b"/>
                      <a:r>
                        <a:rPr lang="en-US" sz="900" b="0" i="0" u="none" strike="noStrike">
                          <a:effectLst/>
                          <a:latin typeface="Arial" panose="020B0604020202020204" pitchFamily="34" charset="0"/>
                        </a:rPr>
                        <a:t>Coatings</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300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300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150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00092442"/>
                  </a:ext>
                </a:extLst>
              </a:tr>
              <a:tr h="165134">
                <a:tc>
                  <a:txBody>
                    <a:bodyPr/>
                    <a:lstStyle/>
                    <a:p>
                      <a:pPr algn="l" fontAlgn="b"/>
                      <a:r>
                        <a:rPr lang="en-US" sz="900" b="0" i="0" u="none" strike="noStrike" dirty="0">
                          <a:effectLst/>
                          <a:latin typeface="Arial" panose="020B0604020202020204" pitchFamily="34" charset="0"/>
                        </a:rPr>
                        <a:t>Tungsten Injectors</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120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120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60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6145881"/>
                  </a:ext>
                </a:extLst>
              </a:tr>
              <a:tr h="165134">
                <a:tc>
                  <a:txBody>
                    <a:bodyPr/>
                    <a:lstStyle/>
                    <a:p>
                      <a:pPr algn="l" fontAlgn="b"/>
                      <a:r>
                        <a:rPr lang="en-US" sz="900" b="0" i="0" u="none" strike="noStrike" dirty="0">
                          <a:effectLst/>
                          <a:latin typeface="Arial" panose="020B0604020202020204" pitchFamily="34" charset="0"/>
                        </a:rPr>
                        <a:t>Tin</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150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150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75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53254953"/>
                  </a:ext>
                </a:extLst>
              </a:tr>
              <a:tr h="165134">
                <a:tc>
                  <a:txBody>
                    <a:bodyPr/>
                    <a:lstStyle/>
                    <a:p>
                      <a:pPr algn="l" fontAlgn="b"/>
                      <a:r>
                        <a:rPr lang="en-US" sz="900" b="0" i="0" u="none" strike="noStrike">
                          <a:effectLst/>
                          <a:latin typeface="Arial" panose="020B0604020202020204" pitchFamily="34" charset="0"/>
                        </a:rPr>
                        <a:t>Plasma Window and Seals</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200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200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100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79377019"/>
                  </a:ext>
                </a:extLst>
              </a:tr>
              <a:tr h="165134">
                <a:tc>
                  <a:txBody>
                    <a:bodyPr/>
                    <a:lstStyle/>
                    <a:p>
                      <a:pPr algn="l" fontAlgn="b"/>
                      <a:r>
                        <a:rPr lang="en-US" sz="900" b="0" i="0" u="none" strike="noStrike" dirty="0">
                          <a:effectLst/>
                          <a:latin typeface="Arial" panose="020B0604020202020204" pitchFamily="34" charset="0"/>
                        </a:rPr>
                        <a:t>Quartz Liner</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50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100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50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94611146"/>
                  </a:ext>
                </a:extLst>
              </a:tr>
              <a:tr h="165134">
                <a:tc>
                  <a:txBody>
                    <a:bodyPr/>
                    <a:lstStyle/>
                    <a:p>
                      <a:pPr algn="l" fontAlgn="b"/>
                      <a:r>
                        <a:rPr lang="en-US" sz="900" b="0" i="0" u="none" strike="noStrike" dirty="0">
                          <a:effectLst/>
                          <a:latin typeface="Arial" panose="020B0604020202020204" pitchFamily="34" charset="0"/>
                        </a:rPr>
                        <a:t>PV Dense Receiver Array with Cooling</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1,050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1,050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525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66254301"/>
                  </a:ext>
                </a:extLst>
              </a:tr>
              <a:tr h="165134">
                <a:tc>
                  <a:txBody>
                    <a:bodyPr/>
                    <a:lstStyle/>
                    <a:p>
                      <a:pPr algn="l" fontAlgn="b"/>
                      <a:r>
                        <a:rPr lang="en-US" sz="900" b="0" i="0" u="none" strike="noStrike">
                          <a:effectLst/>
                          <a:latin typeface="Arial" panose="020B0604020202020204" pitchFamily="34" charset="0"/>
                        </a:rPr>
                        <a:t>Controller</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150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150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75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29786410"/>
                  </a:ext>
                </a:extLst>
              </a:tr>
              <a:tr h="165134">
                <a:tc>
                  <a:txBody>
                    <a:bodyPr/>
                    <a:lstStyle/>
                    <a:p>
                      <a:pPr algn="l" fontAlgn="b"/>
                      <a:r>
                        <a:rPr lang="en-US" sz="900" b="0" i="0" u="none" strike="noStrike" dirty="0">
                          <a:effectLst/>
                          <a:latin typeface="Arial" panose="020B0604020202020204" pitchFamily="34" charset="0"/>
                        </a:rPr>
                        <a:t>DC Vacuum Pump</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500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500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250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03357164"/>
                  </a:ext>
                </a:extLst>
              </a:tr>
              <a:tr h="165134">
                <a:tc>
                  <a:txBody>
                    <a:bodyPr/>
                    <a:lstStyle/>
                    <a:p>
                      <a:pPr algn="l" fontAlgn="b"/>
                      <a:r>
                        <a:rPr lang="en-US" sz="900" b="0" i="0" u="none" strike="noStrike" dirty="0">
                          <a:effectLst/>
                          <a:latin typeface="Arial" panose="020B0604020202020204" pitchFamily="34" charset="0"/>
                        </a:rPr>
                        <a:t>DC Vacuum Pump Power Supply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200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200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100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32815491"/>
                  </a:ext>
                </a:extLst>
              </a:tr>
              <a:tr h="165134">
                <a:tc>
                  <a:txBody>
                    <a:bodyPr/>
                    <a:lstStyle/>
                    <a:p>
                      <a:pPr algn="l" fontAlgn="b"/>
                      <a:r>
                        <a:rPr lang="en-US" sz="900" b="0" i="0" u="none" strike="noStrike">
                          <a:effectLst/>
                          <a:latin typeface="Arial" panose="020B0604020202020204" pitchFamily="34" charset="0"/>
                        </a:rPr>
                        <a:t>DC EM Pump Power Supplies</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100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100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50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8172129"/>
                  </a:ext>
                </a:extLst>
              </a:tr>
              <a:tr h="165134">
                <a:tc>
                  <a:txBody>
                    <a:bodyPr/>
                    <a:lstStyle/>
                    <a:p>
                      <a:pPr algn="l" fontAlgn="b"/>
                      <a:r>
                        <a:rPr lang="en-US" sz="900" b="0" i="0" u="none" strike="noStrike" dirty="0">
                          <a:effectLst/>
                          <a:latin typeface="Arial" panose="020B0604020202020204" pitchFamily="34" charset="0"/>
                        </a:rPr>
                        <a:t>DC Ignition Power Supply</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200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200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100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26194524"/>
                  </a:ext>
                </a:extLst>
              </a:tr>
              <a:tr h="165134">
                <a:tc>
                  <a:txBody>
                    <a:bodyPr/>
                    <a:lstStyle/>
                    <a:p>
                      <a:pPr algn="l" fontAlgn="b"/>
                      <a:r>
                        <a:rPr lang="en-US" sz="900" b="0" i="0" u="none" strike="noStrike" dirty="0">
                          <a:effectLst/>
                          <a:latin typeface="Arial" panose="020B0604020202020204" pitchFamily="34" charset="0"/>
                        </a:rPr>
                        <a:t>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97207243"/>
                  </a:ext>
                </a:extLst>
              </a:tr>
              <a:tr h="165134">
                <a:tc>
                  <a:txBody>
                    <a:bodyPr/>
                    <a:lstStyle/>
                    <a:p>
                      <a:pPr algn="l" fontAlgn="b"/>
                      <a:r>
                        <a:rPr lang="en-US" sz="900" b="0" i="0" u="none" strike="noStrike" dirty="0">
                          <a:effectLst/>
                          <a:latin typeface="Arial" panose="020B0604020202020204" pitchFamily="34" charset="0"/>
                        </a:rPr>
                        <a:t>Contingency 100%, 50%, 10% by phase</a:t>
                      </a:r>
                    </a:p>
                  </a:txBody>
                  <a:tcPr marL="79169"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3,750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1,900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190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04776224"/>
                  </a:ext>
                </a:extLst>
              </a:tr>
              <a:tr h="619253">
                <a:tc>
                  <a:txBody>
                    <a:bodyPr/>
                    <a:lstStyle/>
                    <a:p>
                      <a:pPr algn="l" fontAlgn="ctr"/>
                      <a:r>
                        <a:rPr lang="en-US" sz="900" b="0" i="0" u="none" strike="noStrike" dirty="0">
                          <a:effectLst/>
                          <a:latin typeface="Arial" panose="020B0604020202020204" pitchFamily="34" charset="0"/>
                        </a:rPr>
                        <a:t>PV Cell &amp; Cooling Assembly Contingency $50/kW&gt;$10kW</a:t>
                      </a:r>
                    </a:p>
                  </a:txBody>
                  <a:tcPr marL="8797" marR="8797" marT="87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7,500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3,750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1,500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96025549"/>
                  </a:ext>
                </a:extLst>
              </a:tr>
              <a:tr h="165134">
                <a:tc>
                  <a:txBody>
                    <a:bodyPr/>
                    <a:lstStyle/>
                    <a:p>
                      <a:pPr algn="l" fontAlgn="b"/>
                      <a:r>
                        <a:rPr lang="en-US" sz="900" b="1" i="0" u="none" strike="noStrike" dirty="0">
                          <a:effectLst/>
                          <a:latin typeface="Arial" panose="020B0604020202020204" pitchFamily="34" charset="0"/>
                        </a:rPr>
                        <a:t>Total</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effectLst/>
                          <a:latin typeface="Arial" panose="020B0604020202020204" pitchFamily="34" charset="0"/>
                        </a:rPr>
                        <a:t>15,000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effectLst/>
                          <a:latin typeface="Arial" panose="020B0604020202020204" pitchFamily="34" charset="0"/>
                        </a:rPr>
                        <a:t>9,450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effectLst/>
                          <a:latin typeface="Arial" panose="020B0604020202020204" pitchFamily="34" charset="0"/>
                        </a:rPr>
                        <a:t>3,590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43515964"/>
                  </a:ext>
                </a:extLst>
              </a:tr>
              <a:tr h="165134">
                <a:tc>
                  <a:txBody>
                    <a:bodyPr/>
                    <a:lstStyle/>
                    <a:p>
                      <a:pPr algn="l" fontAlgn="b"/>
                      <a:r>
                        <a:rPr lang="en-US" sz="900" b="1" i="0" u="none" strike="noStrike" dirty="0">
                          <a:effectLst/>
                          <a:latin typeface="Arial" panose="020B0604020202020204" pitchFamily="34" charset="0"/>
                        </a:rPr>
                        <a:t>Per kW</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effectLst/>
                          <a:latin typeface="Arial" panose="020B0604020202020204" pitchFamily="34" charset="0"/>
                        </a:rPr>
                        <a:t>100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effectLst/>
                          <a:latin typeface="Arial" panose="020B0604020202020204" pitchFamily="34" charset="0"/>
                        </a:rPr>
                        <a:t>63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effectLst/>
                          <a:latin typeface="Arial" panose="020B0604020202020204" pitchFamily="34" charset="0"/>
                        </a:rPr>
                        <a:t>24 </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43460035"/>
                  </a:ext>
                </a:extLst>
              </a:tr>
              <a:tr h="316507">
                <a:tc gridSpan="4">
                  <a:txBody>
                    <a:bodyPr/>
                    <a:lstStyle/>
                    <a:p>
                      <a:pPr algn="l" fontAlgn="b"/>
                      <a:r>
                        <a:rPr lang="en-US" sz="900" b="0" i="0" u="none" strike="noStrike" dirty="0">
                          <a:effectLst/>
                          <a:latin typeface="Arial" panose="020B0604020202020204" pitchFamily="34" charset="0"/>
                        </a:rPr>
                        <a:t>OEM Provided:  Gas Connection or Electrolysis For Hyd.. &amp; Oxy.  Battery For Startup Sequence Only</a:t>
                      </a:r>
                    </a:p>
                  </a:txBody>
                  <a:tcPr marL="8797" marR="8797" marT="8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182342866"/>
                  </a:ext>
                </a:extLst>
              </a:tr>
            </a:tbl>
          </a:graphicData>
        </a:graphic>
      </p:graphicFrame>
    </p:spTree>
    <p:extLst>
      <p:ext uri="{BB962C8B-B14F-4D97-AF65-F5344CB8AC3E}">
        <p14:creationId xmlns:p14="http://schemas.microsoft.com/office/powerpoint/2010/main" val="1335887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a:t>Passenger Car Market Assumptions</a:t>
            </a:r>
          </a:p>
        </p:txBody>
      </p:sp>
      <p:sp>
        <p:nvSpPr>
          <p:cNvPr id="5" name="Content Placeholder 4">
            <a:extLst>
              <a:ext uri="{FF2B5EF4-FFF2-40B4-BE49-F238E27FC236}">
                <a16:creationId xmlns:a16="http://schemas.microsoft.com/office/drawing/2014/main" id="{FF864C60-A9C0-6547-BAA7-7053B858F986}"/>
              </a:ext>
            </a:extLst>
          </p:cNvPr>
          <p:cNvSpPr>
            <a:spLocks noGrp="1"/>
          </p:cNvSpPr>
          <p:nvPr>
            <p:ph idx="1"/>
          </p:nvPr>
        </p:nvSpPr>
        <p:spPr>
          <a:xfrm>
            <a:off x="450574" y="1169988"/>
            <a:ext cx="8236226" cy="5230812"/>
          </a:xfrm>
        </p:spPr>
        <p:txBody>
          <a:bodyPr/>
          <a:lstStyle/>
          <a:p>
            <a:pPr lvl="1">
              <a:buFont typeface="Arial" panose="020B0604020202020204" pitchFamily="34" charset="0"/>
              <a:buChar char="•"/>
            </a:pPr>
            <a:r>
              <a:rPr lang="en-US"/>
              <a:t>Car markets will have SunCells available in 150 kW power range</a:t>
            </a:r>
          </a:p>
          <a:p>
            <a:pPr lvl="1">
              <a:buFont typeface="Arial" panose="020B0604020202020204" pitchFamily="34" charset="0"/>
              <a:buChar char="•"/>
            </a:pPr>
            <a:r>
              <a:rPr lang="en-US"/>
              <a:t>Target markets are passenger cars and light duty trucks in high annual mileage regions. </a:t>
            </a:r>
          </a:p>
          <a:p>
            <a:pPr lvl="1">
              <a:buFont typeface="Arial" panose="020B0604020202020204" pitchFamily="34" charset="0"/>
              <a:buChar char="•"/>
            </a:pPr>
            <a:r>
              <a:rPr lang="en-US"/>
              <a:t>Strong value for weight savings, range improvement, and operating costs</a:t>
            </a:r>
          </a:p>
          <a:p>
            <a:pPr lvl="1">
              <a:buFont typeface="Arial" panose="020B0604020202020204" pitchFamily="34" charset="0"/>
              <a:buChar char="•"/>
            </a:pPr>
            <a:r>
              <a:rPr lang="en-US"/>
              <a:t>Automotive market entry is separate from business model for other BrLP segments.  Direct sales to OEM and platform integrators</a:t>
            </a:r>
          </a:p>
          <a:p>
            <a:pPr lvl="1">
              <a:buFont typeface="Arial" panose="020B0604020202020204" pitchFamily="34" charset="0"/>
              <a:buChar char="•"/>
            </a:pPr>
            <a:r>
              <a:rPr lang="en-US"/>
              <a:t>OEM purchases SunCell-TPV </a:t>
            </a:r>
          </a:p>
          <a:p>
            <a:pPr lvl="1">
              <a:buFont typeface="Arial" panose="020B0604020202020204" pitchFamily="34" charset="0"/>
              <a:buChar char="•"/>
            </a:pPr>
            <a:r>
              <a:rPr lang="en-US"/>
              <a:t>SunCell is restricted to the initial car / light duty truck.  There is no removal for secondary use (e.g. standby power) or power generations</a:t>
            </a:r>
          </a:p>
          <a:p>
            <a:pPr lvl="1">
              <a:buFont typeface="Arial" panose="020B0604020202020204" pitchFamily="34" charset="0"/>
              <a:buChar char="•"/>
            </a:pPr>
            <a:r>
              <a:rPr lang="en-US"/>
              <a:t>Majority of world-wide requirements are under 150kW (Toyota Corolla 103kW, VW Golf 81kW).  </a:t>
            </a:r>
          </a:p>
        </p:txBody>
      </p:sp>
    </p:spTree>
    <p:extLst>
      <p:ext uri="{BB962C8B-B14F-4D97-AF65-F5344CB8AC3E}">
        <p14:creationId xmlns:p14="http://schemas.microsoft.com/office/powerpoint/2010/main" val="22217291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a:t>System Cost Assumptions</a:t>
            </a:r>
          </a:p>
        </p:txBody>
      </p:sp>
      <p:sp>
        <p:nvSpPr>
          <p:cNvPr id="5" name="Content Placeholder 4">
            <a:extLst>
              <a:ext uri="{FF2B5EF4-FFF2-40B4-BE49-F238E27FC236}">
                <a16:creationId xmlns:a16="http://schemas.microsoft.com/office/drawing/2014/main" id="{FF864C60-A9C0-6547-BAA7-7053B858F986}"/>
              </a:ext>
            </a:extLst>
          </p:cNvPr>
          <p:cNvSpPr>
            <a:spLocks noGrp="1"/>
          </p:cNvSpPr>
          <p:nvPr>
            <p:ph idx="1"/>
          </p:nvPr>
        </p:nvSpPr>
        <p:spPr>
          <a:xfrm>
            <a:off x="450574" y="1219200"/>
            <a:ext cx="8236226" cy="4724400"/>
          </a:xfrm>
        </p:spPr>
        <p:txBody>
          <a:bodyPr/>
          <a:lstStyle/>
          <a:p>
            <a:pPr lvl="1">
              <a:buFont typeface="Arial" panose="020B0604020202020204" pitchFamily="34" charset="0"/>
              <a:buChar char="•"/>
            </a:pPr>
            <a:r>
              <a:rPr lang="en-US"/>
              <a:t>SunCell DC output, OEM provides converter</a:t>
            </a:r>
          </a:p>
          <a:p>
            <a:pPr lvl="1">
              <a:buFont typeface="Arial" panose="020B0604020202020204" pitchFamily="34" charset="0"/>
              <a:buChar char="•"/>
            </a:pPr>
            <a:r>
              <a:rPr lang="en-US"/>
              <a:t>Structure - modifications to packaging for mobile use</a:t>
            </a:r>
          </a:p>
          <a:p>
            <a:pPr lvl="1">
              <a:buFont typeface="Arial" panose="020B0604020202020204" pitchFamily="34" charset="0"/>
              <a:buChar char="•"/>
            </a:pPr>
            <a:r>
              <a:rPr lang="en-US"/>
              <a:t>Heat Rejection - Radiator responsibility of OEM, but BrLP provides controls and pumps</a:t>
            </a:r>
          </a:p>
          <a:p>
            <a:pPr lvl="1">
              <a:buFont typeface="Arial" panose="020B0604020202020204" pitchFamily="34" charset="0"/>
              <a:buChar char="•"/>
            </a:pPr>
            <a:r>
              <a:rPr lang="en-US"/>
              <a:t>Controls - upgraded electronics and software for motive environment</a:t>
            </a:r>
          </a:p>
          <a:p>
            <a:pPr lvl="1">
              <a:buFont typeface="Arial" panose="020B0604020202020204" pitchFamily="34" charset="0"/>
              <a:buChar char="•"/>
            </a:pPr>
            <a:r>
              <a:rPr lang="en-US"/>
              <a:t>Life - design life 20 years</a:t>
            </a:r>
          </a:p>
          <a:p>
            <a:pPr lvl="1">
              <a:buFont typeface="Arial" panose="020B0604020202020204" pitchFamily="34" charset="0"/>
              <a:buChar char="•"/>
            </a:pPr>
            <a:r>
              <a:rPr lang="en-US"/>
              <a:t>Fuel source:  low risk is to start with small moderate pressure hydrogen tank and 1% scale oxygen tank and move to water electrolyzer wherein either of standard 6 liter H</a:t>
            </a:r>
            <a:r>
              <a:rPr lang="en-US" baseline="-25000"/>
              <a:t>2</a:t>
            </a:r>
            <a:r>
              <a:rPr lang="en-US"/>
              <a:t> tank at a pressure of 200 bar or 1 liter water provides a 2000-mile range.  </a:t>
            </a:r>
          </a:p>
          <a:p>
            <a:pPr lvl="1">
              <a:buFont typeface="Arial" panose="020B0604020202020204" pitchFamily="34" charset="0"/>
              <a:buChar char="•"/>
            </a:pPr>
            <a:r>
              <a:rPr lang="en-US"/>
              <a:t>OEM provides high energy short duration startup capacitor bank (25kW for less than 25 seconds)</a:t>
            </a:r>
            <a:endParaRPr lang="en-US" sz="1400"/>
          </a:p>
        </p:txBody>
      </p:sp>
    </p:spTree>
    <p:extLst>
      <p:ext uri="{BB962C8B-B14F-4D97-AF65-F5344CB8AC3E}">
        <p14:creationId xmlns:p14="http://schemas.microsoft.com/office/powerpoint/2010/main" val="16290418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0162"/>
            <a:ext cx="8464826" cy="593877"/>
          </a:xfrm>
        </p:spPr>
        <p:txBody>
          <a:bodyPr>
            <a:normAutofit/>
          </a:bodyPr>
          <a:lstStyle/>
          <a:p>
            <a:r>
              <a:rPr lang="en-US" sz="2800" dirty="0"/>
              <a:t>Other Motive will extend the SunCell’s impact</a:t>
            </a:r>
          </a:p>
        </p:txBody>
      </p:sp>
      <p:sp>
        <p:nvSpPr>
          <p:cNvPr id="5" name="Content Placeholder 4">
            <a:extLst>
              <a:ext uri="{FF2B5EF4-FFF2-40B4-BE49-F238E27FC236}">
                <a16:creationId xmlns:a16="http://schemas.microsoft.com/office/drawing/2014/main" id="{FF864C60-A9C0-6547-BAA7-7053B858F986}"/>
              </a:ext>
            </a:extLst>
          </p:cNvPr>
          <p:cNvSpPr>
            <a:spLocks noGrp="1"/>
          </p:cNvSpPr>
          <p:nvPr>
            <p:ph idx="1"/>
          </p:nvPr>
        </p:nvSpPr>
        <p:spPr>
          <a:xfrm>
            <a:off x="488208" y="4062012"/>
            <a:ext cx="8046192" cy="2338788"/>
          </a:xfrm>
        </p:spPr>
        <p:txBody>
          <a:bodyPr>
            <a:noAutofit/>
          </a:bodyPr>
          <a:lstStyle/>
          <a:p>
            <a:r>
              <a:rPr lang="en-US" sz="1600" dirty="0"/>
              <a:t>These will follow key markets: Thermal, Stationary and Passenger Car</a:t>
            </a:r>
          </a:p>
          <a:p>
            <a:r>
              <a:rPr lang="en-US" sz="1600" dirty="0"/>
              <a:t>Unlike Passenger Car, these markets are planned to be a “Lease only” model which provides power at a fixed annual or monthly rate.</a:t>
            </a:r>
          </a:p>
          <a:p>
            <a:r>
              <a:rPr lang="en-US" sz="1600" dirty="0"/>
              <a:t>BrLP has the ability to leverage core SunCell TPV, with modular configurations, to meet unique power and market needs</a:t>
            </a:r>
          </a:p>
          <a:p>
            <a:r>
              <a:rPr lang="en-US" sz="1600" dirty="0"/>
              <a:t>For example, a 4,000 hp (or 3MW) diesel locomotive engine can be replaced by paralleling 20 SunCell units</a:t>
            </a:r>
          </a:p>
        </p:txBody>
      </p:sp>
      <p:graphicFrame>
        <p:nvGraphicFramePr>
          <p:cNvPr id="6" name="Table 6">
            <a:extLst>
              <a:ext uri="{FF2B5EF4-FFF2-40B4-BE49-F238E27FC236}">
                <a16:creationId xmlns:a16="http://schemas.microsoft.com/office/drawing/2014/main" id="{22D8C9D0-FF16-2E47-A439-8D6895B2B0DB}"/>
              </a:ext>
            </a:extLst>
          </p:cNvPr>
          <p:cNvGraphicFramePr>
            <a:graphicFrameLocks noGrp="1"/>
          </p:cNvGraphicFramePr>
          <p:nvPr>
            <p:extLst>
              <p:ext uri="{D42A27DB-BD31-4B8C-83A1-F6EECF244321}">
                <p14:modId xmlns:p14="http://schemas.microsoft.com/office/powerpoint/2010/main" val="2353688995"/>
              </p:ext>
            </p:extLst>
          </p:nvPr>
        </p:nvGraphicFramePr>
        <p:xfrm>
          <a:off x="685799" y="1275966"/>
          <a:ext cx="3719862" cy="2489134"/>
        </p:xfrm>
        <a:graphic>
          <a:graphicData uri="http://schemas.openxmlformats.org/drawingml/2006/table">
            <a:tbl>
              <a:tblPr firstRow="1" bandRow="1">
                <a:tableStyleId>{00A15C55-8517-42AA-B614-E9B94910E393}</a:tableStyleId>
              </a:tblPr>
              <a:tblGrid>
                <a:gridCol w="3719862">
                  <a:extLst>
                    <a:ext uri="{9D8B030D-6E8A-4147-A177-3AD203B41FA5}">
                      <a16:colId xmlns:a16="http://schemas.microsoft.com/office/drawing/2014/main" val="1464547736"/>
                    </a:ext>
                  </a:extLst>
                </a:gridCol>
              </a:tblGrid>
              <a:tr h="410109">
                <a:tc>
                  <a:txBody>
                    <a:bodyPr/>
                    <a:lstStyle/>
                    <a:p>
                      <a:r>
                        <a:rPr lang="en-US" sz="1800" b="0" dirty="0"/>
                        <a:t>Follow-on Motive Markets</a:t>
                      </a:r>
                    </a:p>
                  </a:txBody>
                  <a:tcPr/>
                </a:tc>
                <a:extLst>
                  <a:ext uri="{0D108BD9-81ED-4DB2-BD59-A6C34878D82A}">
                    <a16:rowId xmlns:a16="http://schemas.microsoft.com/office/drawing/2014/main" val="1757105683"/>
                  </a:ext>
                </a:extLst>
              </a:tr>
              <a:tr h="4158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t>Freight: HD/MD Truck*</a:t>
                      </a:r>
                    </a:p>
                  </a:txBody>
                  <a:tcPr/>
                </a:tc>
                <a:extLst>
                  <a:ext uri="{0D108BD9-81ED-4DB2-BD59-A6C34878D82A}">
                    <a16:rowId xmlns:a16="http://schemas.microsoft.com/office/drawing/2014/main" val="3192751527"/>
                  </a:ext>
                </a:extLst>
              </a:tr>
              <a:tr h="4158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t>Bus</a:t>
                      </a:r>
                    </a:p>
                  </a:txBody>
                  <a:tcPr/>
                </a:tc>
                <a:extLst>
                  <a:ext uri="{0D108BD9-81ED-4DB2-BD59-A6C34878D82A}">
                    <a16:rowId xmlns:a16="http://schemas.microsoft.com/office/drawing/2014/main" val="4058598573"/>
                  </a:ext>
                </a:extLst>
              </a:tr>
              <a:tr h="4158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t>Marine</a:t>
                      </a:r>
                    </a:p>
                  </a:txBody>
                  <a:tcPr/>
                </a:tc>
                <a:extLst>
                  <a:ext uri="{0D108BD9-81ED-4DB2-BD59-A6C34878D82A}">
                    <a16:rowId xmlns:a16="http://schemas.microsoft.com/office/drawing/2014/main" val="674683691"/>
                  </a:ext>
                </a:extLst>
              </a:tr>
              <a:tr h="4158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t>Rail</a:t>
                      </a:r>
                    </a:p>
                  </a:txBody>
                  <a:tcPr/>
                </a:tc>
                <a:extLst>
                  <a:ext uri="{0D108BD9-81ED-4DB2-BD59-A6C34878D82A}">
                    <a16:rowId xmlns:a16="http://schemas.microsoft.com/office/drawing/2014/main" val="3651133555"/>
                  </a:ext>
                </a:extLst>
              </a:tr>
              <a:tr h="4158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t>Aerospace – General Aviation 1st</a:t>
                      </a:r>
                    </a:p>
                  </a:txBody>
                  <a:tcPr/>
                </a:tc>
                <a:extLst>
                  <a:ext uri="{0D108BD9-81ED-4DB2-BD59-A6C34878D82A}">
                    <a16:rowId xmlns:a16="http://schemas.microsoft.com/office/drawing/2014/main" val="792074748"/>
                  </a:ext>
                </a:extLst>
              </a:tr>
            </a:tbl>
          </a:graphicData>
        </a:graphic>
      </p:graphicFrame>
      <p:pic>
        <p:nvPicPr>
          <p:cNvPr id="3" name="Picture 2">
            <a:extLst>
              <a:ext uri="{FF2B5EF4-FFF2-40B4-BE49-F238E27FC236}">
                <a16:creationId xmlns:a16="http://schemas.microsoft.com/office/drawing/2014/main" id="{7231A00A-3AA0-CF49-9574-C0D5F363147E}"/>
              </a:ext>
            </a:extLst>
          </p:cNvPr>
          <p:cNvPicPr>
            <a:picLocks noChangeAspect="1"/>
          </p:cNvPicPr>
          <p:nvPr/>
        </p:nvPicPr>
        <p:blipFill>
          <a:blip r:embed="rId2"/>
          <a:stretch>
            <a:fillRect/>
          </a:stretch>
        </p:blipFill>
        <p:spPr>
          <a:xfrm>
            <a:off x="4876800" y="1074378"/>
            <a:ext cx="3702793" cy="2892310"/>
          </a:xfrm>
          <a:prstGeom prst="rect">
            <a:avLst/>
          </a:prstGeom>
        </p:spPr>
      </p:pic>
      <p:sp>
        <p:nvSpPr>
          <p:cNvPr id="7" name="TextBox 6">
            <a:extLst>
              <a:ext uri="{FF2B5EF4-FFF2-40B4-BE49-F238E27FC236}">
                <a16:creationId xmlns:a16="http://schemas.microsoft.com/office/drawing/2014/main" id="{DE2EE3F7-910D-D84F-9BFD-027F05D44FB1}"/>
              </a:ext>
            </a:extLst>
          </p:cNvPr>
          <p:cNvSpPr txBox="1"/>
          <p:nvPr/>
        </p:nvSpPr>
        <p:spPr>
          <a:xfrm>
            <a:off x="5576539" y="5943600"/>
            <a:ext cx="2957861" cy="253916"/>
          </a:xfrm>
          <a:prstGeom prst="rect">
            <a:avLst/>
          </a:prstGeom>
          <a:noFill/>
        </p:spPr>
        <p:txBody>
          <a:bodyPr wrap="none" rtlCol="0">
            <a:spAutoFit/>
          </a:bodyPr>
          <a:lstStyle/>
          <a:p>
            <a:r>
              <a:rPr lang="en-US" sz="1050" dirty="0"/>
              <a:t>* Medium Duty (MD), Heavy Duty (HD) Trucks</a:t>
            </a:r>
          </a:p>
        </p:txBody>
      </p:sp>
    </p:spTree>
    <p:extLst>
      <p:ext uri="{BB962C8B-B14F-4D97-AF65-F5344CB8AC3E}">
        <p14:creationId xmlns:p14="http://schemas.microsoft.com/office/powerpoint/2010/main" val="34074337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52ACBB-F987-704F-B11C-015AFF86B950}"/>
              </a:ext>
            </a:extLst>
          </p:cNvPr>
          <p:cNvSpPr>
            <a:spLocks noGrp="1"/>
          </p:cNvSpPr>
          <p:nvPr>
            <p:ph type="title"/>
          </p:nvPr>
        </p:nvSpPr>
        <p:spPr/>
        <p:txBody>
          <a:bodyPr>
            <a:normAutofit fontScale="90000"/>
          </a:bodyPr>
          <a:lstStyle/>
          <a:p>
            <a:r>
              <a:rPr lang="en-US" dirty="0"/>
              <a:t>Other Motive markets have strong environmental forces to adopt the SunCell</a:t>
            </a:r>
          </a:p>
        </p:txBody>
      </p:sp>
      <p:graphicFrame>
        <p:nvGraphicFramePr>
          <p:cNvPr id="4" name="Object 3">
            <a:extLst>
              <a:ext uri="{FF2B5EF4-FFF2-40B4-BE49-F238E27FC236}">
                <a16:creationId xmlns:a16="http://schemas.microsoft.com/office/drawing/2014/main" id="{4420DBBA-ED15-BA1F-C8A9-F654F181C5F7}"/>
              </a:ext>
            </a:extLst>
          </p:cNvPr>
          <p:cNvGraphicFramePr>
            <a:graphicFrameLocks noChangeAspect="1"/>
          </p:cNvGraphicFramePr>
          <p:nvPr>
            <p:extLst>
              <p:ext uri="{D42A27DB-BD31-4B8C-83A1-F6EECF244321}">
                <p14:modId xmlns:p14="http://schemas.microsoft.com/office/powerpoint/2010/main" val="522614897"/>
              </p:ext>
            </p:extLst>
          </p:nvPr>
        </p:nvGraphicFramePr>
        <p:xfrm>
          <a:off x="543985" y="1066800"/>
          <a:ext cx="8056029" cy="4724400"/>
        </p:xfrm>
        <a:graphic>
          <a:graphicData uri="http://schemas.openxmlformats.org/presentationml/2006/ole">
            <mc:AlternateContent xmlns:mc="http://schemas.openxmlformats.org/markup-compatibility/2006">
              <mc:Choice xmlns:v="urn:schemas-microsoft-com:vml" Requires="v">
                <p:oleObj name="Acrobat Document" r:id="rId2" imgW="5105015" imgH="2994528" progId="Acrobat.Document.DC">
                  <p:embed/>
                </p:oleObj>
              </mc:Choice>
              <mc:Fallback>
                <p:oleObj name="Acrobat Document" r:id="rId2" imgW="5105015" imgH="2994528" progId="Acrobat.Document.DC">
                  <p:embed/>
                  <p:pic>
                    <p:nvPicPr>
                      <p:cNvPr id="0" name=""/>
                      <p:cNvPicPr/>
                      <p:nvPr/>
                    </p:nvPicPr>
                    <p:blipFill>
                      <a:blip r:embed="rId3"/>
                      <a:stretch>
                        <a:fillRect/>
                      </a:stretch>
                    </p:blipFill>
                    <p:spPr>
                      <a:xfrm>
                        <a:off x="543985" y="1066800"/>
                        <a:ext cx="8056029" cy="4724400"/>
                      </a:xfrm>
                      <a:prstGeom prst="rect">
                        <a:avLst/>
                      </a:prstGeom>
                    </p:spPr>
                  </p:pic>
                </p:oleObj>
              </mc:Fallback>
            </mc:AlternateContent>
          </a:graphicData>
        </a:graphic>
      </p:graphicFrame>
    </p:spTree>
    <p:extLst>
      <p:ext uri="{BB962C8B-B14F-4D97-AF65-F5344CB8AC3E}">
        <p14:creationId xmlns:p14="http://schemas.microsoft.com/office/powerpoint/2010/main" val="1078026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3B4225-55E7-4CD3-B644-A484310E2857}"/>
              </a:ext>
            </a:extLst>
          </p:cNvPr>
          <p:cNvSpPr>
            <a:spLocks noGrp="1"/>
          </p:cNvSpPr>
          <p:nvPr>
            <p:ph type="title"/>
          </p:nvPr>
        </p:nvSpPr>
        <p:spPr/>
        <p:txBody>
          <a:bodyPr/>
          <a:lstStyle/>
          <a:p>
            <a:r>
              <a:rPr lang="en-GB" dirty="0"/>
              <a:t>SunCell Combined Financial Projections</a:t>
            </a:r>
          </a:p>
        </p:txBody>
      </p:sp>
      <p:graphicFrame>
        <p:nvGraphicFramePr>
          <p:cNvPr id="5" name="Object 4">
            <a:extLst>
              <a:ext uri="{FF2B5EF4-FFF2-40B4-BE49-F238E27FC236}">
                <a16:creationId xmlns:a16="http://schemas.microsoft.com/office/drawing/2014/main" id="{D92E6C23-E981-66B1-5A44-5394E299C902}"/>
              </a:ext>
            </a:extLst>
          </p:cNvPr>
          <p:cNvGraphicFramePr>
            <a:graphicFrameLocks noChangeAspect="1"/>
          </p:cNvGraphicFramePr>
          <p:nvPr>
            <p:extLst>
              <p:ext uri="{D42A27DB-BD31-4B8C-83A1-F6EECF244321}">
                <p14:modId xmlns:p14="http://schemas.microsoft.com/office/powerpoint/2010/main" val="409545351"/>
              </p:ext>
            </p:extLst>
          </p:nvPr>
        </p:nvGraphicFramePr>
        <p:xfrm>
          <a:off x="741359" y="1078992"/>
          <a:ext cx="7661281" cy="5030702"/>
        </p:xfrm>
        <a:graphic>
          <a:graphicData uri="http://schemas.openxmlformats.org/presentationml/2006/ole">
            <mc:AlternateContent xmlns:mc="http://schemas.openxmlformats.org/markup-compatibility/2006">
              <mc:Choice xmlns:v="urn:schemas-microsoft-com:vml" Requires="v">
                <p:oleObj name="Acrobat Document" r:id="rId2" imgW="4328042" imgH="2841828" progId="Acrobat.Document.DC">
                  <p:embed/>
                </p:oleObj>
              </mc:Choice>
              <mc:Fallback>
                <p:oleObj name="Acrobat Document" r:id="rId2" imgW="4328042" imgH="2841828" progId="Acrobat.Document.DC">
                  <p:embed/>
                  <p:pic>
                    <p:nvPicPr>
                      <p:cNvPr id="0" name=""/>
                      <p:cNvPicPr/>
                      <p:nvPr/>
                    </p:nvPicPr>
                    <p:blipFill>
                      <a:blip r:embed="rId3"/>
                      <a:stretch>
                        <a:fillRect/>
                      </a:stretch>
                    </p:blipFill>
                    <p:spPr>
                      <a:xfrm>
                        <a:off x="741359" y="1078992"/>
                        <a:ext cx="7661281" cy="5030702"/>
                      </a:xfrm>
                      <a:prstGeom prst="rect">
                        <a:avLst/>
                      </a:prstGeom>
                    </p:spPr>
                  </p:pic>
                </p:oleObj>
              </mc:Fallback>
            </mc:AlternateContent>
          </a:graphicData>
        </a:graphic>
      </p:graphicFrame>
    </p:spTree>
    <p:extLst>
      <p:ext uri="{BB962C8B-B14F-4D97-AF65-F5344CB8AC3E}">
        <p14:creationId xmlns:p14="http://schemas.microsoft.com/office/powerpoint/2010/main" val="38484147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sz="2700"/>
              <a:t>Key Investment Highlights</a:t>
            </a:r>
          </a:p>
        </p:txBody>
      </p:sp>
      <p:sp>
        <p:nvSpPr>
          <p:cNvPr id="12" name="Slide Number Placeholder 10">
            <a:extLst>
              <a:ext uri="{FF2B5EF4-FFF2-40B4-BE49-F238E27FC236}">
                <a16:creationId xmlns:a16="http://schemas.microsoft.com/office/drawing/2014/main" id="{F387AA65-317B-4FF7-A01E-B2119BC06B58}"/>
              </a:ext>
            </a:extLst>
          </p:cNvPr>
          <p:cNvSpPr>
            <a:spLocks noGrp="1"/>
          </p:cNvSpPr>
          <p:nvPr>
            <p:ph type="sldNum" sz="quarter" idx="12"/>
          </p:nvPr>
        </p:nvSpPr>
        <p:spPr>
          <a:xfrm>
            <a:off x="8609438" y="6477869"/>
            <a:ext cx="475321" cy="365125"/>
          </a:xfrm>
        </p:spPr>
        <p:txBody>
          <a:bodyPr/>
          <a:lstStyle/>
          <a:p>
            <a:pPr lvl="0"/>
            <a:fld id="{E7C5E6FA-8574-A643-96EE-7101F12556FD}" type="slidenum">
              <a:rPr lang="en-US" noProof="0" smtClean="0"/>
              <a:pPr lvl="0"/>
              <a:t>27</a:t>
            </a:fld>
            <a:endParaRPr lang="en-US" noProof="0"/>
          </a:p>
        </p:txBody>
      </p:sp>
      <p:grpSp>
        <p:nvGrpSpPr>
          <p:cNvPr id="7" name="Group 6">
            <a:extLst>
              <a:ext uri="{FF2B5EF4-FFF2-40B4-BE49-F238E27FC236}">
                <a16:creationId xmlns:a16="http://schemas.microsoft.com/office/drawing/2014/main" id="{997B1D03-152A-4B8F-9E4C-CDE6C05FFE79}"/>
              </a:ext>
            </a:extLst>
          </p:cNvPr>
          <p:cNvGrpSpPr/>
          <p:nvPr/>
        </p:nvGrpSpPr>
        <p:grpSpPr>
          <a:xfrm>
            <a:off x="5439688" y="2109135"/>
            <a:ext cx="371170" cy="442793"/>
            <a:chOff x="7028929" y="3105614"/>
            <a:chExt cx="425981" cy="498949"/>
          </a:xfrm>
          <a:solidFill>
            <a:schemeClr val="bg1"/>
          </a:solidFill>
        </p:grpSpPr>
        <p:grpSp>
          <p:nvGrpSpPr>
            <p:cNvPr id="9" name="Group 8">
              <a:extLst>
                <a:ext uri="{FF2B5EF4-FFF2-40B4-BE49-F238E27FC236}">
                  <a16:creationId xmlns:a16="http://schemas.microsoft.com/office/drawing/2014/main" id="{C653779B-E390-4C4C-9E72-85E3A2B7D93B}"/>
                </a:ext>
              </a:extLst>
            </p:cNvPr>
            <p:cNvGrpSpPr>
              <a:grpSpLocks noChangeAspect="1"/>
            </p:cNvGrpSpPr>
            <p:nvPr/>
          </p:nvGrpSpPr>
          <p:grpSpPr>
            <a:xfrm>
              <a:off x="7028929" y="3105614"/>
              <a:ext cx="425981" cy="498949"/>
              <a:chOff x="-1681705" y="2826993"/>
              <a:chExt cx="913131" cy="1069542"/>
            </a:xfrm>
            <a:grpFill/>
          </p:grpSpPr>
          <p:sp>
            <p:nvSpPr>
              <p:cNvPr id="13" name="Freeform 130">
                <a:extLst>
                  <a:ext uri="{FF2B5EF4-FFF2-40B4-BE49-F238E27FC236}">
                    <a16:creationId xmlns:a16="http://schemas.microsoft.com/office/drawing/2014/main" id="{EE138603-81F8-4E86-8CB5-B6E992FE3AA6}"/>
                  </a:ext>
                </a:extLst>
              </p:cNvPr>
              <p:cNvSpPr>
                <a:spLocks noEditPoints="1"/>
              </p:cNvSpPr>
              <p:nvPr/>
            </p:nvSpPr>
            <p:spPr bwMode="auto">
              <a:xfrm>
                <a:off x="-1681705" y="2826993"/>
                <a:ext cx="913131" cy="1069542"/>
              </a:xfrm>
              <a:custGeom>
                <a:avLst/>
                <a:gdLst>
                  <a:gd name="T0" fmla="*/ 349 w 765"/>
                  <a:gd name="T1" fmla="*/ 887 h 905"/>
                  <a:gd name="T2" fmla="*/ 260 w 765"/>
                  <a:gd name="T3" fmla="*/ 830 h 905"/>
                  <a:gd name="T4" fmla="*/ 185 w 765"/>
                  <a:gd name="T5" fmla="*/ 761 h 905"/>
                  <a:gd name="T6" fmla="*/ 125 w 765"/>
                  <a:gd name="T7" fmla="*/ 686 h 905"/>
                  <a:gd name="T8" fmla="*/ 78 w 765"/>
                  <a:gd name="T9" fmla="*/ 606 h 905"/>
                  <a:gd name="T10" fmla="*/ 41 w 765"/>
                  <a:gd name="T11" fmla="*/ 522 h 905"/>
                  <a:gd name="T12" fmla="*/ 17 w 765"/>
                  <a:gd name="T13" fmla="*/ 438 h 905"/>
                  <a:gd name="T14" fmla="*/ 4 w 765"/>
                  <a:gd name="T15" fmla="*/ 355 h 905"/>
                  <a:gd name="T16" fmla="*/ 0 w 765"/>
                  <a:gd name="T17" fmla="*/ 276 h 905"/>
                  <a:gd name="T18" fmla="*/ 5 w 765"/>
                  <a:gd name="T19" fmla="*/ 204 h 905"/>
                  <a:gd name="T20" fmla="*/ 17 w 765"/>
                  <a:gd name="T21" fmla="*/ 140 h 905"/>
                  <a:gd name="T22" fmla="*/ 51 w 765"/>
                  <a:gd name="T23" fmla="*/ 119 h 905"/>
                  <a:gd name="T24" fmla="*/ 126 w 765"/>
                  <a:gd name="T25" fmla="*/ 111 h 905"/>
                  <a:gd name="T26" fmla="*/ 196 w 765"/>
                  <a:gd name="T27" fmla="*/ 94 h 905"/>
                  <a:gd name="T28" fmla="*/ 262 w 765"/>
                  <a:gd name="T29" fmla="*/ 70 h 905"/>
                  <a:gd name="T30" fmla="*/ 323 w 765"/>
                  <a:gd name="T31" fmla="*/ 39 h 905"/>
                  <a:gd name="T32" fmla="*/ 382 w 765"/>
                  <a:gd name="T33" fmla="*/ 0 h 905"/>
                  <a:gd name="T34" fmla="*/ 461 w 765"/>
                  <a:gd name="T35" fmla="*/ 50 h 905"/>
                  <a:gd name="T36" fmla="*/ 523 w 765"/>
                  <a:gd name="T37" fmla="*/ 79 h 905"/>
                  <a:gd name="T38" fmla="*/ 589 w 765"/>
                  <a:gd name="T39" fmla="*/ 100 h 905"/>
                  <a:gd name="T40" fmla="*/ 662 w 765"/>
                  <a:gd name="T41" fmla="*/ 115 h 905"/>
                  <a:gd name="T42" fmla="*/ 740 w 765"/>
                  <a:gd name="T43" fmla="*/ 120 h 905"/>
                  <a:gd name="T44" fmla="*/ 751 w 765"/>
                  <a:gd name="T45" fmla="*/ 160 h 905"/>
                  <a:gd name="T46" fmla="*/ 762 w 765"/>
                  <a:gd name="T47" fmla="*/ 228 h 905"/>
                  <a:gd name="T48" fmla="*/ 763 w 765"/>
                  <a:gd name="T49" fmla="*/ 303 h 905"/>
                  <a:gd name="T50" fmla="*/ 757 w 765"/>
                  <a:gd name="T51" fmla="*/ 383 h 905"/>
                  <a:gd name="T52" fmla="*/ 740 w 765"/>
                  <a:gd name="T53" fmla="*/ 465 h 905"/>
                  <a:gd name="T54" fmla="*/ 712 w 765"/>
                  <a:gd name="T55" fmla="*/ 551 h 905"/>
                  <a:gd name="T56" fmla="*/ 672 w 765"/>
                  <a:gd name="T57" fmla="*/ 633 h 905"/>
                  <a:gd name="T58" fmla="*/ 619 w 765"/>
                  <a:gd name="T59" fmla="*/ 712 h 905"/>
                  <a:gd name="T60" fmla="*/ 554 w 765"/>
                  <a:gd name="T61" fmla="*/ 785 h 905"/>
                  <a:gd name="T62" fmla="*/ 476 w 765"/>
                  <a:gd name="T63" fmla="*/ 850 h 905"/>
                  <a:gd name="T64" fmla="*/ 382 w 765"/>
                  <a:gd name="T65" fmla="*/ 905 h 905"/>
                  <a:gd name="T66" fmla="*/ 56 w 765"/>
                  <a:gd name="T67" fmla="*/ 161 h 905"/>
                  <a:gd name="T68" fmla="*/ 45 w 765"/>
                  <a:gd name="T69" fmla="*/ 225 h 905"/>
                  <a:gd name="T70" fmla="*/ 42 w 765"/>
                  <a:gd name="T71" fmla="*/ 291 h 905"/>
                  <a:gd name="T72" fmla="*/ 50 w 765"/>
                  <a:gd name="T73" fmla="*/ 382 h 905"/>
                  <a:gd name="T74" fmla="*/ 81 w 765"/>
                  <a:gd name="T75" fmla="*/ 508 h 905"/>
                  <a:gd name="T76" fmla="*/ 104 w 765"/>
                  <a:gd name="T77" fmla="*/ 563 h 905"/>
                  <a:gd name="T78" fmla="*/ 146 w 765"/>
                  <a:gd name="T79" fmla="*/ 642 h 905"/>
                  <a:gd name="T80" fmla="*/ 199 w 765"/>
                  <a:gd name="T81" fmla="*/ 712 h 905"/>
                  <a:gd name="T82" fmla="*/ 260 w 765"/>
                  <a:gd name="T83" fmla="*/ 773 h 905"/>
                  <a:gd name="T84" fmla="*/ 330 w 765"/>
                  <a:gd name="T85" fmla="*/ 827 h 905"/>
                  <a:gd name="T86" fmla="*/ 382 w 765"/>
                  <a:gd name="T87" fmla="*/ 857 h 905"/>
                  <a:gd name="T88" fmla="*/ 458 w 765"/>
                  <a:gd name="T89" fmla="*/ 811 h 905"/>
                  <a:gd name="T90" fmla="*/ 526 w 765"/>
                  <a:gd name="T91" fmla="*/ 755 h 905"/>
                  <a:gd name="T92" fmla="*/ 583 w 765"/>
                  <a:gd name="T93" fmla="*/ 690 h 905"/>
                  <a:gd name="T94" fmla="*/ 632 w 765"/>
                  <a:gd name="T95" fmla="*/ 617 h 905"/>
                  <a:gd name="T96" fmla="*/ 672 w 765"/>
                  <a:gd name="T97" fmla="*/ 536 h 905"/>
                  <a:gd name="T98" fmla="*/ 695 w 765"/>
                  <a:gd name="T99" fmla="*/ 468 h 905"/>
                  <a:gd name="T100" fmla="*/ 720 w 765"/>
                  <a:gd name="T101" fmla="*/ 338 h 905"/>
                  <a:gd name="T102" fmla="*/ 722 w 765"/>
                  <a:gd name="T103" fmla="*/ 270 h 905"/>
                  <a:gd name="T104" fmla="*/ 716 w 765"/>
                  <a:gd name="T105" fmla="*/ 204 h 905"/>
                  <a:gd name="T106" fmla="*/ 707 w 765"/>
                  <a:gd name="T107" fmla="*/ 161 h 905"/>
                  <a:gd name="T108" fmla="*/ 578 w 765"/>
                  <a:gd name="T109" fmla="*/ 141 h 905"/>
                  <a:gd name="T110" fmla="*/ 458 w 765"/>
                  <a:gd name="T111" fmla="*/ 96 h 905"/>
                  <a:gd name="T112" fmla="*/ 382 w 765"/>
                  <a:gd name="T113" fmla="*/ 52 h 905"/>
                  <a:gd name="T114" fmla="*/ 267 w 765"/>
                  <a:gd name="T115" fmla="*/ 114 h 905"/>
                  <a:gd name="T116" fmla="*/ 144 w 765"/>
                  <a:gd name="T117" fmla="*/ 151 h 905"/>
                  <a:gd name="T118" fmla="*/ 56 w 765"/>
                  <a:gd name="T119" fmla="*/ 161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65" h="905">
                    <a:moveTo>
                      <a:pt x="382" y="905"/>
                    </a:moveTo>
                    <a:lnTo>
                      <a:pt x="382" y="905"/>
                    </a:lnTo>
                    <a:lnTo>
                      <a:pt x="349" y="887"/>
                    </a:lnTo>
                    <a:lnTo>
                      <a:pt x="318" y="870"/>
                    </a:lnTo>
                    <a:lnTo>
                      <a:pt x="288" y="850"/>
                    </a:lnTo>
                    <a:lnTo>
                      <a:pt x="260" y="830"/>
                    </a:lnTo>
                    <a:lnTo>
                      <a:pt x="234" y="807"/>
                    </a:lnTo>
                    <a:lnTo>
                      <a:pt x="209" y="785"/>
                    </a:lnTo>
                    <a:lnTo>
                      <a:pt x="185" y="761"/>
                    </a:lnTo>
                    <a:lnTo>
                      <a:pt x="164" y="737"/>
                    </a:lnTo>
                    <a:lnTo>
                      <a:pt x="144" y="712"/>
                    </a:lnTo>
                    <a:lnTo>
                      <a:pt x="125" y="686"/>
                    </a:lnTo>
                    <a:lnTo>
                      <a:pt x="108" y="660"/>
                    </a:lnTo>
                    <a:lnTo>
                      <a:pt x="91" y="633"/>
                    </a:lnTo>
                    <a:lnTo>
                      <a:pt x="78" y="606"/>
                    </a:lnTo>
                    <a:lnTo>
                      <a:pt x="64" y="578"/>
                    </a:lnTo>
                    <a:lnTo>
                      <a:pt x="52" y="551"/>
                    </a:lnTo>
                    <a:lnTo>
                      <a:pt x="41" y="522"/>
                    </a:lnTo>
                    <a:lnTo>
                      <a:pt x="32" y="494"/>
                    </a:lnTo>
                    <a:lnTo>
                      <a:pt x="24" y="465"/>
                    </a:lnTo>
                    <a:lnTo>
                      <a:pt x="17" y="438"/>
                    </a:lnTo>
                    <a:lnTo>
                      <a:pt x="11" y="410"/>
                    </a:lnTo>
                    <a:lnTo>
                      <a:pt x="7" y="383"/>
                    </a:lnTo>
                    <a:lnTo>
                      <a:pt x="4" y="355"/>
                    </a:lnTo>
                    <a:lnTo>
                      <a:pt x="1" y="329"/>
                    </a:lnTo>
                    <a:lnTo>
                      <a:pt x="0" y="303"/>
                    </a:lnTo>
                    <a:lnTo>
                      <a:pt x="0" y="276"/>
                    </a:lnTo>
                    <a:lnTo>
                      <a:pt x="0" y="251"/>
                    </a:lnTo>
                    <a:lnTo>
                      <a:pt x="2" y="228"/>
                    </a:lnTo>
                    <a:lnTo>
                      <a:pt x="5" y="204"/>
                    </a:lnTo>
                    <a:lnTo>
                      <a:pt x="9" y="181"/>
                    </a:lnTo>
                    <a:lnTo>
                      <a:pt x="12" y="160"/>
                    </a:lnTo>
                    <a:lnTo>
                      <a:pt x="17" y="140"/>
                    </a:lnTo>
                    <a:lnTo>
                      <a:pt x="24" y="120"/>
                    </a:lnTo>
                    <a:lnTo>
                      <a:pt x="24" y="120"/>
                    </a:lnTo>
                    <a:lnTo>
                      <a:pt x="51" y="119"/>
                    </a:lnTo>
                    <a:lnTo>
                      <a:pt x="78" y="117"/>
                    </a:lnTo>
                    <a:lnTo>
                      <a:pt x="103" y="115"/>
                    </a:lnTo>
                    <a:lnTo>
                      <a:pt x="126" y="111"/>
                    </a:lnTo>
                    <a:lnTo>
                      <a:pt x="150" y="106"/>
                    </a:lnTo>
                    <a:lnTo>
                      <a:pt x="174" y="100"/>
                    </a:lnTo>
                    <a:lnTo>
                      <a:pt x="196" y="94"/>
                    </a:lnTo>
                    <a:lnTo>
                      <a:pt x="219" y="87"/>
                    </a:lnTo>
                    <a:lnTo>
                      <a:pt x="240" y="79"/>
                    </a:lnTo>
                    <a:lnTo>
                      <a:pt x="262" y="70"/>
                    </a:lnTo>
                    <a:lnTo>
                      <a:pt x="283" y="60"/>
                    </a:lnTo>
                    <a:lnTo>
                      <a:pt x="303" y="50"/>
                    </a:lnTo>
                    <a:lnTo>
                      <a:pt x="323" y="39"/>
                    </a:lnTo>
                    <a:lnTo>
                      <a:pt x="343" y="26"/>
                    </a:lnTo>
                    <a:lnTo>
                      <a:pt x="382" y="0"/>
                    </a:lnTo>
                    <a:lnTo>
                      <a:pt x="382" y="0"/>
                    </a:lnTo>
                    <a:lnTo>
                      <a:pt x="420" y="26"/>
                    </a:lnTo>
                    <a:lnTo>
                      <a:pt x="440" y="39"/>
                    </a:lnTo>
                    <a:lnTo>
                      <a:pt x="461" y="50"/>
                    </a:lnTo>
                    <a:lnTo>
                      <a:pt x="482" y="60"/>
                    </a:lnTo>
                    <a:lnTo>
                      <a:pt x="502" y="70"/>
                    </a:lnTo>
                    <a:lnTo>
                      <a:pt x="523" y="79"/>
                    </a:lnTo>
                    <a:lnTo>
                      <a:pt x="544" y="87"/>
                    </a:lnTo>
                    <a:lnTo>
                      <a:pt x="567" y="94"/>
                    </a:lnTo>
                    <a:lnTo>
                      <a:pt x="589" y="100"/>
                    </a:lnTo>
                    <a:lnTo>
                      <a:pt x="613" y="106"/>
                    </a:lnTo>
                    <a:lnTo>
                      <a:pt x="637" y="111"/>
                    </a:lnTo>
                    <a:lnTo>
                      <a:pt x="662" y="115"/>
                    </a:lnTo>
                    <a:lnTo>
                      <a:pt x="687" y="117"/>
                    </a:lnTo>
                    <a:lnTo>
                      <a:pt x="713" y="119"/>
                    </a:lnTo>
                    <a:lnTo>
                      <a:pt x="740" y="120"/>
                    </a:lnTo>
                    <a:lnTo>
                      <a:pt x="740" y="120"/>
                    </a:lnTo>
                    <a:lnTo>
                      <a:pt x="746" y="140"/>
                    </a:lnTo>
                    <a:lnTo>
                      <a:pt x="751" y="160"/>
                    </a:lnTo>
                    <a:lnTo>
                      <a:pt x="756" y="181"/>
                    </a:lnTo>
                    <a:lnTo>
                      <a:pt x="758" y="204"/>
                    </a:lnTo>
                    <a:lnTo>
                      <a:pt x="762" y="228"/>
                    </a:lnTo>
                    <a:lnTo>
                      <a:pt x="763" y="251"/>
                    </a:lnTo>
                    <a:lnTo>
                      <a:pt x="765" y="276"/>
                    </a:lnTo>
                    <a:lnTo>
                      <a:pt x="763" y="303"/>
                    </a:lnTo>
                    <a:lnTo>
                      <a:pt x="762" y="329"/>
                    </a:lnTo>
                    <a:lnTo>
                      <a:pt x="760" y="355"/>
                    </a:lnTo>
                    <a:lnTo>
                      <a:pt x="757" y="383"/>
                    </a:lnTo>
                    <a:lnTo>
                      <a:pt x="752" y="410"/>
                    </a:lnTo>
                    <a:lnTo>
                      <a:pt x="746" y="438"/>
                    </a:lnTo>
                    <a:lnTo>
                      <a:pt x="740" y="465"/>
                    </a:lnTo>
                    <a:lnTo>
                      <a:pt x="732" y="494"/>
                    </a:lnTo>
                    <a:lnTo>
                      <a:pt x="722" y="522"/>
                    </a:lnTo>
                    <a:lnTo>
                      <a:pt x="712" y="551"/>
                    </a:lnTo>
                    <a:lnTo>
                      <a:pt x="700" y="578"/>
                    </a:lnTo>
                    <a:lnTo>
                      <a:pt x="687" y="606"/>
                    </a:lnTo>
                    <a:lnTo>
                      <a:pt x="672" y="633"/>
                    </a:lnTo>
                    <a:lnTo>
                      <a:pt x="656" y="660"/>
                    </a:lnTo>
                    <a:lnTo>
                      <a:pt x="638" y="686"/>
                    </a:lnTo>
                    <a:lnTo>
                      <a:pt x="619" y="712"/>
                    </a:lnTo>
                    <a:lnTo>
                      <a:pt x="599" y="737"/>
                    </a:lnTo>
                    <a:lnTo>
                      <a:pt x="578" y="761"/>
                    </a:lnTo>
                    <a:lnTo>
                      <a:pt x="554" y="785"/>
                    </a:lnTo>
                    <a:lnTo>
                      <a:pt x="531" y="807"/>
                    </a:lnTo>
                    <a:lnTo>
                      <a:pt x="504" y="830"/>
                    </a:lnTo>
                    <a:lnTo>
                      <a:pt x="476" y="850"/>
                    </a:lnTo>
                    <a:lnTo>
                      <a:pt x="447" y="870"/>
                    </a:lnTo>
                    <a:lnTo>
                      <a:pt x="415" y="887"/>
                    </a:lnTo>
                    <a:lnTo>
                      <a:pt x="382" y="905"/>
                    </a:lnTo>
                    <a:lnTo>
                      <a:pt x="382" y="905"/>
                    </a:lnTo>
                    <a:close/>
                    <a:moveTo>
                      <a:pt x="56" y="161"/>
                    </a:moveTo>
                    <a:lnTo>
                      <a:pt x="56" y="161"/>
                    </a:lnTo>
                    <a:lnTo>
                      <a:pt x="51" y="183"/>
                    </a:lnTo>
                    <a:lnTo>
                      <a:pt x="47" y="204"/>
                    </a:lnTo>
                    <a:lnTo>
                      <a:pt x="45" y="225"/>
                    </a:lnTo>
                    <a:lnTo>
                      <a:pt x="42" y="248"/>
                    </a:lnTo>
                    <a:lnTo>
                      <a:pt x="42" y="270"/>
                    </a:lnTo>
                    <a:lnTo>
                      <a:pt x="42" y="291"/>
                    </a:lnTo>
                    <a:lnTo>
                      <a:pt x="42" y="315"/>
                    </a:lnTo>
                    <a:lnTo>
                      <a:pt x="45" y="338"/>
                    </a:lnTo>
                    <a:lnTo>
                      <a:pt x="50" y="382"/>
                    </a:lnTo>
                    <a:lnTo>
                      <a:pt x="59" y="425"/>
                    </a:lnTo>
                    <a:lnTo>
                      <a:pt x="69" y="468"/>
                    </a:lnTo>
                    <a:lnTo>
                      <a:pt x="81" y="508"/>
                    </a:lnTo>
                    <a:lnTo>
                      <a:pt x="81" y="508"/>
                    </a:lnTo>
                    <a:lnTo>
                      <a:pt x="93" y="536"/>
                    </a:lnTo>
                    <a:lnTo>
                      <a:pt x="104" y="563"/>
                    </a:lnTo>
                    <a:lnTo>
                      <a:pt x="118" y="591"/>
                    </a:lnTo>
                    <a:lnTo>
                      <a:pt x="131" y="617"/>
                    </a:lnTo>
                    <a:lnTo>
                      <a:pt x="146" y="642"/>
                    </a:lnTo>
                    <a:lnTo>
                      <a:pt x="163" y="666"/>
                    </a:lnTo>
                    <a:lnTo>
                      <a:pt x="180" y="690"/>
                    </a:lnTo>
                    <a:lnTo>
                      <a:pt x="199" y="712"/>
                    </a:lnTo>
                    <a:lnTo>
                      <a:pt x="218" y="733"/>
                    </a:lnTo>
                    <a:lnTo>
                      <a:pt x="238" y="755"/>
                    </a:lnTo>
                    <a:lnTo>
                      <a:pt x="260" y="773"/>
                    </a:lnTo>
                    <a:lnTo>
                      <a:pt x="283" y="792"/>
                    </a:lnTo>
                    <a:lnTo>
                      <a:pt x="305" y="811"/>
                    </a:lnTo>
                    <a:lnTo>
                      <a:pt x="330" y="827"/>
                    </a:lnTo>
                    <a:lnTo>
                      <a:pt x="355" y="842"/>
                    </a:lnTo>
                    <a:lnTo>
                      <a:pt x="382" y="857"/>
                    </a:lnTo>
                    <a:lnTo>
                      <a:pt x="382" y="857"/>
                    </a:lnTo>
                    <a:lnTo>
                      <a:pt x="408" y="842"/>
                    </a:lnTo>
                    <a:lnTo>
                      <a:pt x="433" y="827"/>
                    </a:lnTo>
                    <a:lnTo>
                      <a:pt x="458" y="811"/>
                    </a:lnTo>
                    <a:lnTo>
                      <a:pt x="482" y="792"/>
                    </a:lnTo>
                    <a:lnTo>
                      <a:pt x="504" y="773"/>
                    </a:lnTo>
                    <a:lnTo>
                      <a:pt x="526" y="755"/>
                    </a:lnTo>
                    <a:lnTo>
                      <a:pt x="546" y="733"/>
                    </a:lnTo>
                    <a:lnTo>
                      <a:pt x="566" y="712"/>
                    </a:lnTo>
                    <a:lnTo>
                      <a:pt x="583" y="690"/>
                    </a:lnTo>
                    <a:lnTo>
                      <a:pt x="601" y="666"/>
                    </a:lnTo>
                    <a:lnTo>
                      <a:pt x="617" y="642"/>
                    </a:lnTo>
                    <a:lnTo>
                      <a:pt x="632" y="617"/>
                    </a:lnTo>
                    <a:lnTo>
                      <a:pt x="647" y="591"/>
                    </a:lnTo>
                    <a:lnTo>
                      <a:pt x="660" y="563"/>
                    </a:lnTo>
                    <a:lnTo>
                      <a:pt x="672" y="536"/>
                    </a:lnTo>
                    <a:lnTo>
                      <a:pt x="682" y="508"/>
                    </a:lnTo>
                    <a:lnTo>
                      <a:pt x="682" y="508"/>
                    </a:lnTo>
                    <a:lnTo>
                      <a:pt x="695" y="468"/>
                    </a:lnTo>
                    <a:lnTo>
                      <a:pt x="706" y="425"/>
                    </a:lnTo>
                    <a:lnTo>
                      <a:pt x="713" y="382"/>
                    </a:lnTo>
                    <a:lnTo>
                      <a:pt x="720" y="338"/>
                    </a:lnTo>
                    <a:lnTo>
                      <a:pt x="721" y="315"/>
                    </a:lnTo>
                    <a:lnTo>
                      <a:pt x="722" y="291"/>
                    </a:lnTo>
                    <a:lnTo>
                      <a:pt x="722" y="270"/>
                    </a:lnTo>
                    <a:lnTo>
                      <a:pt x="721" y="248"/>
                    </a:lnTo>
                    <a:lnTo>
                      <a:pt x="718" y="225"/>
                    </a:lnTo>
                    <a:lnTo>
                      <a:pt x="716" y="204"/>
                    </a:lnTo>
                    <a:lnTo>
                      <a:pt x="712" y="183"/>
                    </a:lnTo>
                    <a:lnTo>
                      <a:pt x="707" y="161"/>
                    </a:lnTo>
                    <a:lnTo>
                      <a:pt x="707" y="161"/>
                    </a:lnTo>
                    <a:lnTo>
                      <a:pt x="663" y="158"/>
                    </a:lnTo>
                    <a:lnTo>
                      <a:pt x="619" y="151"/>
                    </a:lnTo>
                    <a:lnTo>
                      <a:pt x="578" y="141"/>
                    </a:lnTo>
                    <a:lnTo>
                      <a:pt x="537" y="129"/>
                    </a:lnTo>
                    <a:lnTo>
                      <a:pt x="497" y="114"/>
                    </a:lnTo>
                    <a:lnTo>
                      <a:pt x="458" y="96"/>
                    </a:lnTo>
                    <a:lnTo>
                      <a:pt x="420" y="75"/>
                    </a:lnTo>
                    <a:lnTo>
                      <a:pt x="382" y="52"/>
                    </a:lnTo>
                    <a:lnTo>
                      <a:pt x="382" y="52"/>
                    </a:lnTo>
                    <a:lnTo>
                      <a:pt x="344" y="75"/>
                    </a:lnTo>
                    <a:lnTo>
                      <a:pt x="305" y="96"/>
                    </a:lnTo>
                    <a:lnTo>
                      <a:pt x="267" y="114"/>
                    </a:lnTo>
                    <a:lnTo>
                      <a:pt x="226" y="129"/>
                    </a:lnTo>
                    <a:lnTo>
                      <a:pt x="186" y="141"/>
                    </a:lnTo>
                    <a:lnTo>
                      <a:pt x="144" y="151"/>
                    </a:lnTo>
                    <a:lnTo>
                      <a:pt x="101" y="158"/>
                    </a:lnTo>
                    <a:lnTo>
                      <a:pt x="56" y="161"/>
                    </a:lnTo>
                    <a:lnTo>
                      <a:pt x="56"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31">
                <a:extLst>
                  <a:ext uri="{FF2B5EF4-FFF2-40B4-BE49-F238E27FC236}">
                    <a16:creationId xmlns:a16="http://schemas.microsoft.com/office/drawing/2014/main" id="{64F2B3FB-8C5B-44E4-825B-33191580EA86}"/>
                  </a:ext>
                </a:extLst>
              </p:cNvPr>
              <p:cNvSpPr>
                <a:spLocks/>
              </p:cNvSpPr>
              <p:nvPr/>
            </p:nvSpPr>
            <p:spPr bwMode="auto">
              <a:xfrm>
                <a:off x="-1613295" y="2918718"/>
                <a:ext cx="773830" cy="892121"/>
              </a:xfrm>
              <a:custGeom>
                <a:avLst/>
                <a:gdLst/>
                <a:ahLst/>
                <a:cxnLst/>
                <a:rect l="l" t="t" r="r" b="b"/>
                <a:pathLst>
                  <a:path w="773830" h="892121">
                    <a:moveTo>
                      <a:pt x="332951" y="277445"/>
                    </a:moveTo>
                    <a:lnTo>
                      <a:pt x="332951" y="392096"/>
                    </a:lnTo>
                    <a:lnTo>
                      <a:pt x="218300" y="392096"/>
                    </a:lnTo>
                    <a:lnTo>
                      <a:pt x="218300" y="500024"/>
                    </a:lnTo>
                    <a:lnTo>
                      <a:pt x="332951" y="500024"/>
                    </a:lnTo>
                    <a:lnTo>
                      <a:pt x="332951" y="614675"/>
                    </a:lnTo>
                    <a:lnTo>
                      <a:pt x="440879" y="614675"/>
                    </a:lnTo>
                    <a:lnTo>
                      <a:pt x="440879" y="500024"/>
                    </a:lnTo>
                    <a:lnTo>
                      <a:pt x="555530" y="500024"/>
                    </a:lnTo>
                    <a:lnTo>
                      <a:pt x="555530" y="392096"/>
                    </a:lnTo>
                    <a:lnTo>
                      <a:pt x="440879" y="392096"/>
                    </a:lnTo>
                    <a:lnTo>
                      <a:pt x="440879" y="277445"/>
                    </a:lnTo>
                    <a:close/>
                    <a:moveTo>
                      <a:pt x="387536" y="0"/>
                    </a:moveTo>
                    <a:lnTo>
                      <a:pt x="432252" y="25317"/>
                    </a:lnTo>
                    <a:lnTo>
                      <a:pt x="475725" y="48223"/>
                    </a:lnTo>
                    <a:lnTo>
                      <a:pt x="520441" y="67512"/>
                    </a:lnTo>
                    <a:lnTo>
                      <a:pt x="567641" y="84390"/>
                    </a:lnTo>
                    <a:lnTo>
                      <a:pt x="613599" y="100062"/>
                    </a:lnTo>
                    <a:lnTo>
                      <a:pt x="663283" y="109707"/>
                    </a:lnTo>
                    <a:lnTo>
                      <a:pt x="711725" y="119351"/>
                    </a:lnTo>
                    <a:lnTo>
                      <a:pt x="763893" y="124174"/>
                    </a:lnTo>
                    <a:lnTo>
                      <a:pt x="767620" y="145874"/>
                    </a:lnTo>
                    <a:lnTo>
                      <a:pt x="771346" y="169985"/>
                    </a:lnTo>
                    <a:lnTo>
                      <a:pt x="772588" y="192891"/>
                    </a:lnTo>
                    <a:lnTo>
                      <a:pt x="773830" y="217003"/>
                    </a:lnTo>
                    <a:lnTo>
                      <a:pt x="773830" y="265225"/>
                    </a:lnTo>
                    <a:lnTo>
                      <a:pt x="770104" y="313448"/>
                    </a:lnTo>
                    <a:lnTo>
                      <a:pt x="763893" y="361671"/>
                    </a:lnTo>
                    <a:lnTo>
                      <a:pt x="753956" y="409894"/>
                    </a:lnTo>
                    <a:lnTo>
                      <a:pt x="741535" y="455705"/>
                    </a:lnTo>
                    <a:lnTo>
                      <a:pt x="727872" y="497900"/>
                    </a:lnTo>
                    <a:lnTo>
                      <a:pt x="715451" y="529245"/>
                    </a:lnTo>
                    <a:lnTo>
                      <a:pt x="701788" y="559384"/>
                    </a:lnTo>
                    <a:lnTo>
                      <a:pt x="686883" y="589523"/>
                    </a:lnTo>
                    <a:lnTo>
                      <a:pt x="669493" y="618457"/>
                    </a:lnTo>
                    <a:lnTo>
                      <a:pt x="653346" y="647391"/>
                    </a:lnTo>
                    <a:lnTo>
                      <a:pt x="634715" y="675119"/>
                    </a:lnTo>
                    <a:lnTo>
                      <a:pt x="616083" y="701641"/>
                    </a:lnTo>
                    <a:lnTo>
                      <a:pt x="593725" y="725753"/>
                    </a:lnTo>
                    <a:lnTo>
                      <a:pt x="572609" y="751070"/>
                    </a:lnTo>
                    <a:lnTo>
                      <a:pt x="549010" y="773975"/>
                    </a:lnTo>
                    <a:lnTo>
                      <a:pt x="525410" y="796881"/>
                    </a:lnTo>
                    <a:lnTo>
                      <a:pt x="500567" y="817376"/>
                    </a:lnTo>
                    <a:lnTo>
                      <a:pt x="474483" y="837871"/>
                    </a:lnTo>
                    <a:lnTo>
                      <a:pt x="445915" y="857160"/>
                    </a:lnTo>
                    <a:lnTo>
                      <a:pt x="416105" y="875243"/>
                    </a:lnTo>
                    <a:lnTo>
                      <a:pt x="387536" y="892121"/>
                    </a:lnTo>
                    <a:lnTo>
                      <a:pt x="357726" y="875243"/>
                    </a:lnTo>
                    <a:lnTo>
                      <a:pt x="329157" y="857160"/>
                    </a:lnTo>
                    <a:lnTo>
                      <a:pt x="301831" y="837871"/>
                    </a:lnTo>
                    <a:lnTo>
                      <a:pt x="275747" y="817376"/>
                    </a:lnTo>
                    <a:lnTo>
                      <a:pt x="248421" y="796881"/>
                    </a:lnTo>
                    <a:lnTo>
                      <a:pt x="224821" y="773975"/>
                    </a:lnTo>
                    <a:lnTo>
                      <a:pt x="202463" y="751070"/>
                    </a:lnTo>
                    <a:lnTo>
                      <a:pt x="180105" y="725753"/>
                    </a:lnTo>
                    <a:lnTo>
                      <a:pt x="158989" y="701641"/>
                    </a:lnTo>
                    <a:lnTo>
                      <a:pt x="140358" y="675119"/>
                    </a:lnTo>
                    <a:lnTo>
                      <a:pt x="121726" y="647391"/>
                    </a:lnTo>
                    <a:lnTo>
                      <a:pt x="104337" y="618457"/>
                    </a:lnTo>
                    <a:lnTo>
                      <a:pt x="88189" y="589523"/>
                    </a:lnTo>
                    <a:lnTo>
                      <a:pt x="73284" y="559384"/>
                    </a:lnTo>
                    <a:lnTo>
                      <a:pt x="59621" y="529245"/>
                    </a:lnTo>
                    <a:lnTo>
                      <a:pt x="48442" y="497900"/>
                    </a:lnTo>
                    <a:lnTo>
                      <a:pt x="32295" y="455705"/>
                    </a:lnTo>
                    <a:lnTo>
                      <a:pt x="22358" y="409894"/>
                    </a:lnTo>
                    <a:lnTo>
                      <a:pt x="11179" y="361671"/>
                    </a:lnTo>
                    <a:lnTo>
                      <a:pt x="4968" y="313448"/>
                    </a:lnTo>
                    <a:lnTo>
                      <a:pt x="1242" y="265225"/>
                    </a:lnTo>
                    <a:lnTo>
                      <a:pt x="0" y="217003"/>
                    </a:lnTo>
                    <a:lnTo>
                      <a:pt x="1242" y="192891"/>
                    </a:lnTo>
                    <a:lnTo>
                      <a:pt x="4968" y="169985"/>
                    </a:lnTo>
                    <a:lnTo>
                      <a:pt x="7453" y="145874"/>
                    </a:lnTo>
                    <a:lnTo>
                      <a:pt x="11179" y="124174"/>
                    </a:lnTo>
                    <a:lnTo>
                      <a:pt x="62105" y="119351"/>
                    </a:lnTo>
                    <a:lnTo>
                      <a:pt x="111789" y="109707"/>
                    </a:lnTo>
                    <a:lnTo>
                      <a:pt x="160231" y="100062"/>
                    </a:lnTo>
                    <a:lnTo>
                      <a:pt x="206189" y="84390"/>
                    </a:lnTo>
                    <a:lnTo>
                      <a:pt x="253389" y="67512"/>
                    </a:lnTo>
                    <a:lnTo>
                      <a:pt x="298105" y="48223"/>
                    </a:lnTo>
                    <a:lnTo>
                      <a:pt x="344063" y="253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0" name="Rectangle 9">
              <a:extLst>
                <a:ext uri="{FF2B5EF4-FFF2-40B4-BE49-F238E27FC236}">
                  <a16:creationId xmlns:a16="http://schemas.microsoft.com/office/drawing/2014/main" id="{EDAC9C2D-0EBD-4B2D-BB8A-0C7F7A524130}"/>
                </a:ext>
              </a:extLst>
            </p:cNvPr>
            <p:cNvSpPr/>
            <p:nvPr/>
          </p:nvSpPr>
          <p:spPr>
            <a:xfrm>
              <a:off x="7148415" y="3238879"/>
              <a:ext cx="171458" cy="212708"/>
            </a:xfrm>
            <a:prstGeom prst="rect">
              <a:avLst/>
            </a:prstGeom>
            <a:grpFill/>
            <a:ln>
              <a:noFill/>
            </a:ln>
            <a:effectLst>
              <a:outerShdw sx="1000" sy="1000" rotWithShape="0">
                <a:srgbClr val="000000"/>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DC079FF-6451-4366-B745-751910711B5C}"/>
                </a:ext>
              </a:extLst>
            </p:cNvPr>
            <p:cNvSpPr/>
            <p:nvPr/>
          </p:nvSpPr>
          <p:spPr>
            <a:xfrm>
              <a:off x="7120198" y="3260012"/>
              <a:ext cx="253867" cy="128053"/>
            </a:xfrm>
            <a:prstGeom prst="rect">
              <a:avLst/>
            </a:prstGeom>
            <a:grpFill/>
            <a:ln>
              <a:noFill/>
            </a:ln>
            <a:effectLst>
              <a:outerShdw sx="1000" sy="1000" rotWithShape="0">
                <a:srgbClr val="000000"/>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5" name="Group 14">
            <a:extLst>
              <a:ext uri="{FF2B5EF4-FFF2-40B4-BE49-F238E27FC236}">
                <a16:creationId xmlns:a16="http://schemas.microsoft.com/office/drawing/2014/main" id="{21D0E40D-7F8E-45BA-8311-C1FC71A8E2D2}"/>
              </a:ext>
            </a:extLst>
          </p:cNvPr>
          <p:cNvGrpSpPr/>
          <p:nvPr/>
        </p:nvGrpSpPr>
        <p:grpSpPr>
          <a:xfrm>
            <a:off x="848398" y="1140987"/>
            <a:ext cx="7741741" cy="594350"/>
            <a:chOff x="411097" y="1532235"/>
            <a:chExt cx="3503678" cy="594350"/>
          </a:xfrm>
        </p:grpSpPr>
        <p:sp>
          <p:nvSpPr>
            <p:cNvPr id="16" name="Rectangle 15">
              <a:extLst>
                <a:ext uri="{FF2B5EF4-FFF2-40B4-BE49-F238E27FC236}">
                  <a16:creationId xmlns:a16="http://schemas.microsoft.com/office/drawing/2014/main" id="{444C4E12-3FE0-4DE3-983F-A236BB211F67}"/>
                </a:ext>
              </a:extLst>
            </p:cNvPr>
            <p:cNvSpPr/>
            <p:nvPr/>
          </p:nvSpPr>
          <p:spPr bwMode="auto">
            <a:xfrm>
              <a:off x="411097" y="1532235"/>
              <a:ext cx="874155" cy="359269"/>
            </a:xfrm>
            <a:prstGeom prst="rect">
              <a:avLst/>
            </a:prstGeom>
            <a:solidFill>
              <a:srgbClr val="1D6FA9"/>
            </a:solidFill>
            <a:ln w="9525" cap="flat" cmpd="sng" algn="ctr">
              <a:noFill/>
              <a:prstDash val="solid"/>
              <a:round/>
              <a:headEnd type="none" w="med" len="med"/>
              <a:tailEnd type="none" w="med" len="med"/>
            </a:ln>
            <a:effectLst/>
          </p:spPr>
          <p:txBody>
            <a:bodyPr rtlCol="0" anchor="ctr"/>
            <a:lstStyle/>
            <a:p>
              <a:r>
                <a:rPr lang="en-US" sz="1500">
                  <a:solidFill>
                    <a:schemeClr val="bg1"/>
                  </a:solidFill>
                </a:rPr>
                <a:t>1</a:t>
              </a:r>
            </a:p>
          </p:txBody>
        </p:sp>
        <p:sp>
          <p:nvSpPr>
            <p:cNvPr id="17" name="object 6">
              <a:extLst>
                <a:ext uri="{FF2B5EF4-FFF2-40B4-BE49-F238E27FC236}">
                  <a16:creationId xmlns:a16="http://schemas.microsoft.com/office/drawing/2014/main" id="{CB155270-510A-491B-856E-71F3B80C1F07}"/>
                </a:ext>
              </a:extLst>
            </p:cNvPr>
            <p:cNvSpPr txBox="1"/>
            <p:nvPr>
              <p:custDataLst>
                <p:tags r:id="rId6"/>
              </p:custDataLst>
            </p:nvPr>
          </p:nvSpPr>
          <p:spPr>
            <a:xfrm>
              <a:off x="567119" y="1582794"/>
              <a:ext cx="3347656" cy="543791"/>
            </a:xfrm>
            <a:prstGeom prst="rect">
              <a:avLst/>
            </a:prstGeom>
            <a:solidFill>
              <a:schemeClr val="bg1"/>
            </a:solidFill>
            <a:ln w="9525" cap="flat" cmpd="sng" algn="ctr">
              <a:solidFill>
                <a:schemeClr val="accent1">
                  <a:lumMod val="50000"/>
                </a:schemeClr>
              </a:solidFill>
              <a:prstDash val="solid"/>
              <a:round/>
              <a:headEnd type="none" w="med" len="med"/>
              <a:tailEnd type="none" w="med" len="med"/>
            </a:ln>
            <a:effectLst>
              <a:outerShdw blurRad="50800" dist="38100" dir="2700000" sx="98000" sy="98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sz="900" b="0"/>
              </a:lvl1pPr>
            </a:lstStyle>
            <a:p>
              <a:r>
                <a:rPr lang="en-US" sz="1500" b="1"/>
                <a:t>Massive addressable markets </a:t>
              </a:r>
              <a:r>
                <a:rPr lang="en-US" sz="1500"/>
                <a:t>applications to displace virtually all energy sources</a:t>
              </a:r>
            </a:p>
          </p:txBody>
        </p:sp>
      </p:grpSp>
      <p:grpSp>
        <p:nvGrpSpPr>
          <p:cNvPr id="18" name="Group 17">
            <a:extLst>
              <a:ext uri="{FF2B5EF4-FFF2-40B4-BE49-F238E27FC236}">
                <a16:creationId xmlns:a16="http://schemas.microsoft.com/office/drawing/2014/main" id="{EEE68073-FE21-4BFA-A096-EE1FD8F967F3}"/>
              </a:ext>
            </a:extLst>
          </p:cNvPr>
          <p:cNvGrpSpPr/>
          <p:nvPr/>
        </p:nvGrpSpPr>
        <p:grpSpPr>
          <a:xfrm>
            <a:off x="848380" y="1892326"/>
            <a:ext cx="7741761" cy="594350"/>
            <a:chOff x="411091" y="1532235"/>
            <a:chExt cx="3503684" cy="594350"/>
          </a:xfrm>
        </p:grpSpPr>
        <p:sp>
          <p:nvSpPr>
            <p:cNvPr id="19" name="Rectangle 18">
              <a:extLst>
                <a:ext uri="{FF2B5EF4-FFF2-40B4-BE49-F238E27FC236}">
                  <a16:creationId xmlns:a16="http://schemas.microsoft.com/office/drawing/2014/main" id="{18BB2F8C-F651-4FBD-90C6-08174DFC8564}"/>
                </a:ext>
              </a:extLst>
            </p:cNvPr>
            <p:cNvSpPr/>
            <p:nvPr/>
          </p:nvSpPr>
          <p:spPr bwMode="auto">
            <a:xfrm>
              <a:off x="411091" y="1532235"/>
              <a:ext cx="874155" cy="359269"/>
            </a:xfrm>
            <a:prstGeom prst="rect">
              <a:avLst/>
            </a:prstGeom>
            <a:solidFill>
              <a:srgbClr val="1D6FA9"/>
            </a:solidFill>
            <a:ln w="9525" cap="flat" cmpd="sng" algn="ctr">
              <a:noFill/>
              <a:prstDash val="solid"/>
              <a:round/>
              <a:headEnd type="none" w="med" len="med"/>
              <a:tailEnd type="none" w="med" len="med"/>
            </a:ln>
            <a:effectLst/>
          </p:spPr>
          <p:txBody>
            <a:bodyPr rtlCol="0" anchor="ctr"/>
            <a:lstStyle/>
            <a:p>
              <a:r>
                <a:rPr lang="en-US" sz="1500">
                  <a:solidFill>
                    <a:schemeClr val="bg1"/>
                  </a:solidFill>
                </a:rPr>
                <a:t>2</a:t>
              </a:r>
            </a:p>
          </p:txBody>
        </p:sp>
        <p:sp>
          <p:nvSpPr>
            <p:cNvPr id="20" name="object 6">
              <a:extLst>
                <a:ext uri="{FF2B5EF4-FFF2-40B4-BE49-F238E27FC236}">
                  <a16:creationId xmlns:a16="http://schemas.microsoft.com/office/drawing/2014/main" id="{8C32A748-0C69-47F6-ACAE-D8F47331E75F}"/>
                </a:ext>
              </a:extLst>
            </p:cNvPr>
            <p:cNvSpPr txBox="1"/>
            <p:nvPr>
              <p:custDataLst>
                <p:tags r:id="rId5"/>
              </p:custDataLst>
            </p:nvPr>
          </p:nvSpPr>
          <p:spPr>
            <a:xfrm>
              <a:off x="567119" y="1582794"/>
              <a:ext cx="3347656" cy="543791"/>
            </a:xfrm>
            <a:prstGeom prst="rect">
              <a:avLst/>
            </a:prstGeom>
            <a:solidFill>
              <a:schemeClr val="bg1"/>
            </a:solidFill>
            <a:ln w="9525" cap="flat" cmpd="sng" algn="ctr">
              <a:solidFill>
                <a:schemeClr val="accent1">
                  <a:lumMod val="50000"/>
                </a:schemeClr>
              </a:solidFill>
              <a:prstDash val="solid"/>
              <a:round/>
              <a:headEnd type="none" w="med" len="med"/>
              <a:tailEnd type="none" w="med" len="med"/>
            </a:ln>
            <a:effectLst>
              <a:outerShdw blurRad="50800" dist="38100" dir="2700000" sx="98000" sy="98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sz="900" b="0"/>
              </a:lvl1pPr>
            </a:lstStyle>
            <a:p>
              <a:r>
                <a:rPr lang="en-US" sz="1500" b="1"/>
                <a:t>Working prototype creating net positive energy </a:t>
              </a:r>
              <a:r>
                <a:rPr lang="en-US" sz="1500"/>
                <a:t>at commercial scale</a:t>
              </a:r>
            </a:p>
          </p:txBody>
        </p:sp>
      </p:grpSp>
      <p:grpSp>
        <p:nvGrpSpPr>
          <p:cNvPr id="21" name="Group 20">
            <a:extLst>
              <a:ext uri="{FF2B5EF4-FFF2-40B4-BE49-F238E27FC236}">
                <a16:creationId xmlns:a16="http://schemas.microsoft.com/office/drawing/2014/main" id="{2C6601F9-3FBE-484F-A262-9AD826556871}"/>
              </a:ext>
            </a:extLst>
          </p:cNvPr>
          <p:cNvGrpSpPr/>
          <p:nvPr/>
        </p:nvGrpSpPr>
        <p:grpSpPr>
          <a:xfrm>
            <a:off x="848402" y="3395004"/>
            <a:ext cx="7741737" cy="594350"/>
            <a:chOff x="411098" y="1532235"/>
            <a:chExt cx="3503677" cy="594350"/>
          </a:xfrm>
        </p:grpSpPr>
        <p:sp>
          <p:nvSpPr>
            <p:cNvPr id="22" name="Rectangle 21">
              <a:extLst>
                <a:ext uri="{FF2B5EF4-FFF2-40B4-BE49-F238E27FC236}">
                  <a16:creationId xmlns:a16="http://schemas.microsoft.com/office/drawing/2014/main" id="{5506819A-2BD3-4AFA-9CC9-0175BE1FCBA1}"/>
                </a:ext>
              </a:extLst>
            </p:cNvPr>
            <p:cNvSpPr/>
            <p:nvPr/>
          </p:nvSpPr>
          <p:spPr bwMode="auto">
            <a:xfrm>
              <a:off x="411098" y="1532235"/>
              <a:ext cx="874155" cy="359269"/>
            </a:xfrm>
            <a:prstGeom prst="rect">
              <a:avLst/>
            </a:prstGeom>
            <a:solidFill>
              <a:srgbClr val="1D6FA9"/>
            </a:solidFill>
            <a:ln w="9525" cap="flat" cmpd="sng" algn="ctr">
              <a:noFill/>
              <a:prstDash val="solid"/>
              <a:round/>
              <a:headEnd type="none" w="med" len="med"/>
              <a:tailEnd type="none" w="med" len="med"/>
            </a:ln>
            <a:effectLst/>
          </p:spPr>
          <p:txBody>
            <a:bodyPr rtlCol="0" anchor="ctr"/>
            <a:lstStyle/>
            <a:p>
              <a:r>
                <a:rPr lang="en-US" sz="1500">
                  <a:solidFill>
                    <a:schemeClr val="bg1"/>
                  </a:solidFill>
                </a:rPr>
                <a:t>4</a:t>
              </a:r>
            </a:p>
          </p:txBody>
        </p:sp>
        <p:sp>
          <p:nvSpPr>
            <p:cNvPr id="23" name="object 6">
              <a:extLst>
                <a:ext uri="{FF2B5EF4-FFF2-40B4-BE49-F238E27FC236}">
                  <a16:creationId xmlns:a16="http://schemas.microsoft.com/office/drawing/2014/main" id="{AEC47C59-8525-4D8D-A1CC-AA6FB9802E90}"/>
                </a:ext>
              </a:extLst>
            </p:cNvPr>
            <p:cNvSpPr txBox="1"/>
            <p:nvPr>
              <p:custDataLst>
                <p:tags r:id="rId4"/>
              </p:custDataLst>
            </p:nvPr>
          </p:nvSpPr>
          <p:spPr>
            <a:xfrm>
              <a:off x="567119" y="1582794"/>
              <a:ext cx="3347656" cy="543791"/>
            </a:xfrm>
            <a:prstGeom prst="rect">
              <a:avLst/>
            </a:prstGeom>
            <a:solidFill>
              <a:schemeClr val="bg1"/>
            </a:solidFill>
            <a:ln w="9525" cap="flat" cmpd="sng" algn="ctr">
              <a:solidFill>
                <a:schemeClr val="accent1">
                  <a:lumMod val="50000"/>
                </a:schemeClr>
              </a:solidFill>
              <a:prstDash val="solid"/>
              <a:round/>
              <a:headEnd type="none" w="med" len="med"/>
              <a:tailEnd type="none" w="med" len="med"/>
            </a:ln>
            <a:effectLst>
              <a:outerShdw blurRad="50800" dist="38100" dir="2700000" sx="98000" sy="98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sz="900" b="0"/>
              </a:lvl1pPr>
            </a:lstStyle>
            <a:p>
              <a:r>
                <a:rPr lang="en-US" sz="1500" b="1" dirty="0"/>
                <a:t>Zero carbon emissions </a:t>
              </a:r>
              <a:r>
                <a:rPr lang="en-US" sz="1500" dirty="0"/>
                <a:t>or other pollutants (100% clean energy)</a:t>
              </a:r>
            </a:p>
          </p:txBody>
        </p:sp>
      </p:grpSp>
      <p:grpSp>
        <p:nvGrpSpPr>
          <p:cNvPr id="24" name="Group 23">
            <a:extLst>
              <a:ext uri="{FF2B5EF4-FFF2-40B4-BE49-F238E27FC236}">
                <a16:creationId xmlns:a16="http://schemas.microsoft.com/office/drawing/2014/main" id="{74B5E1CF-B848-4F6C-836E-0CAA64955CF0}"/>
              </a:ext>
            </a:extLst>
          </p:cNvPr>
          <p:cNvGrpSpPr/>
          <p:nvPr/>
        </p:nvGrpSpPr>
        <p:grpSpPr>
          <a:xfrm>
            <a:off x="848398" y="4146343"/>
            <a:ext cx="7741735" cy="588780"/>
            <a:chOff x="411508" y="1532235"/>
            <a:chExt cx="3490187" cy="588780"/>
          </a:xfrm>
        </p:grpSpPr>
        <p:sp>
          <p:nvSpPr>
            <p:cNvPr id="25" name="Rectangle 24">
              <a:extLst>
                <a:ext uri="{FF2B5EF4-FFF2-40B4-BE49-F238E27FC236}">
                  <a16:creationId xmlns:a16="http://schemas.microsoft.com/office/drawing/2014/main" id="{D60AE3EB-EE4D-4337-B40D-C67AFF3D35EB}"/>
                </a:ext>
              </a:extLst>
            </p:cNvPr>
            <p:cNvSpPr/>
            <p:nvPr/>
          </p:nvSpPr>
          <p:spPr bwMode="auto">
            <a:xfrm>
              <a:off x="411508" y="1532235"/>
              <a:ext cx="874155" cy="359269"/>
            </a:xfrm>
            <a:prstGeom prst="rect">
              <a:avLst/>
            </a:prstGeom>
            <a:solidFill>
              <a:srgbClr val="1D6FA9"/>
            </a:solidFill>
            <a:ln w="9525" cap="flat" cmpd="sng" algn="ctr">
              <a:noFill/>
              <a:prstDash val="solid"/>
              <a:round/>
              <a:headEnd type="none" w="med" len="med"/>
              <a:tailEnd type="none" w="med" len="med"/>
            </a:ln>
            <a:effectLst/>
          </p:spPr>
          <p:txBody>
            <a:bodyPr rtlCol="0" anchor="ctr"/>
            <a:lstStyle/>
            <a:p>
              <a:r>
                <a:rPr lang="en-US" sz="1500">
                  <a:solidFill>
                    <a:schemeClr val="bg1"/>
                  </a:solidFill>
                </a:rPr>
                <a:t>5</a:t>
              </a:r>
            </a:p>
          </p:txBody>
        </p:sp>
        <p:sp>
          <p:nvSpPr>
            <p:cNvPr id="26" name="object 6">
              <a:extLst>
                <a:ext uri="{FF2B5EF4-FFF2-40B4-BE49-F238E27FC236}">
                  <a16:creationId xmlns:a16="http://schemas.microsoft.com/office/drawing/2014/main" id="{33120A2E-70DB-44AB-A4B5-513A785B3BAE}"/>
                </a:ext>
              </a:extLst>
            </p:cNvPr>
            <p:cNvSpPr txBox="1"/>
            <p:nvPr>
              <p:custDataLst>
                <p:tags r:id="rId3"/>
              </p:custDataLst>
            </p:nvPr>
          </p:nvSpPr>
          <p:spPr>
            <a:xfrm>
              <a:off x="554039" y="1577224"/>
              <a:ext cx="3347656" cy="543791"/>
            </a:xfrm>
            <a:prstGeom prst="rect">
              <a:avLst/>
            </a:prstGeom>
            <a:solidFill>
              <a:schemeClr val="bg1"/>
            </a:solidFill>
            <a:ln w="9525" cap="flat" cmpd="sng" algn="ctr">
              <a:solidFill>
                <a:schemeClr val="accent1">
                  <a:lumMod val="50000"/>
                </a:schemeClr>
              </a:solidFill>
              <a:prstDash val="solid"/>
              <a:round/>
              <a:headEnd type="none" w="med" len="med"/>
              <a:tailEnd type="none" w="med" len="med"/>
            </a:ln>
            <a:effectLst>
              <a:outerShdw blurRad="50800" dist="38100" dir="2700000" sx="98000" sy="98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sz="900" b="0"/>
              </a:lvl1pPr>
            </a:lstStyle>
            <a:p>
              <a:pPr>
                <a:defRPr/>
              </a:pPr>
              <a:r>
                <a:rPr lang="en-US" sz="1500" b="1" dirty="0"/>
                <a:t>Superior energy density and economics </a:t>
              </a:r>
              <a:r>
                <a:rPr lang="en-US" sz="1500" dirty="0"/>
                <a:t>to other energy sources </a:t>
              </a:r>
              <a:r>
                <a:rPr kumimoji="0" lang="en-US" sz="1500" i="0" u="none" strike="noStrike" kern="1200" cap="none" spc="0" normalizeH="0" baseline="0" noProof="0" dirty="0">
                  <a:ln>
                    <a:noFill/>
                  </a:ln>
                  <a:solidFill>
                    <a:prstClr val="black"/>
                  </a:solidFill>
                  <a:effectLst/>
                  <a:uLnTx/>
                  <a:uFillTx/>
                  <a:latin typeface="Calibri"/>
                  <a:ea typeface="+mn-ea"/>
                  <a:cs typeface="+mn-cs"/>
                </a:rPr>
                <a:t>(+</a:t>
              </a:r>
              <a:r>
                <a:rPr kumimoji="0" lang="en-US" sz="1500" b="0" i="0" u="none" strike="noStrike" kern="1200" cap="none" spc="0" normalizeH="0" baseline="0" noProof="0" dirty="0">
                  <a:ln>
                    <a:noFill/>
                  </a:ln>
                  <a:solidFill>
                    <a:prstClr val="black"/>
                  </a:solidFill>
                  <a:effectLst/>
                  <a:uLnTx/>
                  <a:uFillTx/>
                  <a:latin typeface="Calibri"/>
                  <a:ea typeface="+mn-ea"/>
                  <a:cs typeface="+mn-cs"/>
                </a:rPr>
                <a:t>40x- 220x)</a:t>
              </a:r>
              <a:endParaRPr kumimoji="0" lang="en-US" sz="1500" b="1" i="0" u="none" strike="noStrike" kern="1200" cap="none" spc="0" normalizeH="0" baseline="0" noProof="0" dirty="0">
                <a:ln>
                  <a:noFill/>
                </a:ln>
                <a:solidFill>
                  <a:prstClr val="black"/>
                </a:solidFill>
                <a:effectLst/>
                <a:uLnTx/>
                <a:uFillTx/>
                <a:latin typeface="Calibri"/>
                <a:ea typeface="+mn-ea"/>
                <a:cs typeface="+mn-cs"/>
              </a:endParaRPr>
            </a:p>
          </p:txBody>
        </p:sp>
      </p:grpSp>
      <p:grpSp>
        <p:nvGrpSpPr>
          <p:cNvPr id="27" name="Group 26">
            <a:extLst>
              <a:ext uri="{FF2B5EF4-FFF2-40B4-BE49-F238E27FC236}">
                <a16:creationId xmlns:a16="http://schemas.microsoft.com/office/drawing/2014/main" id="{E16BE446-A3E9-4A08-B60A-FE6ABDB0B3CE}"/>
              </a:ext>
            </a:extLst>
          </p:cNvPr>
          <p:cNvGrpSpPr/>
          <p:nvPr/>
        </p:nvGrpSpPr>
        <p:grpSpPr>
          <a:xfrm>
            <a:off x="848383" y="2643665"/>
            <a:ext cx="7741756" cy="594350"/>
            <a:chOff x="411092" y="1532235"/>
            <a:chExt cx="3503683" cy="594350"/>
          </a:xfrm>
        </p:grpSpPr>
        <p:sp>
          <p:nvSpPr>
            <p:cNvPr id="28" name="Rectangle 27">
              <a:extLst>
                <a:ext uri="{FF2B5EF4-FFF2-40B4-BE49-F238E27FC236}">
                  <a16:creationId xmlns:a16="http://schemas.microsoft.com/office/drawing/2014/main" id="{1CD58600-273E-4961-BAA3-D1694C130FD5}"/>
                </a:ext>
              </a:extLst>
            </p:cNvPr>
            <p:cNvSpPr/>
            <p:nvPr/>
          </p:nvSpPr>
          <p:spPr bwMode="auto">
            <a:xfrm>
              <a:off x="411092" y="1532235"/>
              <a:ext cx="874155" cy="359269"/>
            </a:xfrm>
            <a:prstGeom prst="rect">
              <a:avLst/>
            </a:prstGeom>
            <a:solidFill>
              <a:srgbClr val="1D6FA9"/>
            </a:solidFill>
            <a:ln w="9525" cap="flat" cmpd="sng" algn="ctr">
              <a:noFill/>
              <a:prstDash val="solid"/>
              <a:round/>
              <a:headEnd type="none" w="med" len="med"/>
              <a:tailEnd type="none" w="med" len="med"/>
            </a:ln>
            <a:effectLst/>
          </p:spPr>
          <p:txBody>
            <a:bodyPr rtlCol="0" anchor="ctr"/>
            <a:lstStyle/>
            <a:p>
              <a:r>
                <a:rPr lang="en-US" sz="1500">
                  <a:solidFill>
                    <a:schemeClr val="bg1"/>
                  </a:solidFill>
                </a:rPr>
                <a:t>3</a:t>
              </a:r>
            </a:p>
          </p:txBody>
        </p:sp>
        <p:sp>
          <p:nvSpPr>
            <p:cNvPr id="29" name="object 6">
              <a:extLst>
                <a:ext uri="{FF2B5EF4-FFF2-40B4-BE49-F238E27FC236}">
                  <a16:creationId xmlns:a16="http://schemas.microsoft.com/office/drawing/2014/main" id="{21CBD098-6847-42DD-A4CB-18A1331F7EBA}"/>
                </a:ext>
              </a:extLst>
            </p:cNvPr>
            <p:cNvSpPr txBox="1"/>
            <p:nvPr>
              <p:custDataLst>
                <p:tags r:id="rId2"/>
              </p:custDataLst>
            </p:nvPr>
          </p:nvSpPr>
          <p:spPr>
            <a:xfrm>
              <a:off x="567119" y="1582794"/>
              <a:ext cx="3347656" cy="543791"/>
            </a:xfrm>
            <a:prstGeom prst="rect">
              <a:avLst/>
            </a:prstGeom>
            <a:solidFill>
              <a:schemeClr val="bg1"/>
            </a:solidFill>
            <a:ln w="9525" cap="flat" cmpd="sng" algn="ctr">
              <a:solidFill>
                <a:schemeClr val="accent1">
                  <a:lumMod val="50000"/>
                </a:schemeClr>
              </a:solidFill>
              <a:prstDash val="solid"/>
              <a:round/>
              <a:headEnd type="none" w="med" len="med"/>
              <a:tailEnd type="none" w="med" len="med"/>
            </a:ln>
            <a:effectLst>
              <a:outerShdw blurRad="50800" dist="38100" dir="2700000" sx="98000" sy="98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sz="900" b="0"/>
              </a:lvl1pPr>
            </a:lstStyle>
            <a:p>
              <a:r>
                <a:rPr lang="en-US" sz="1500" b="1" dirty="0"/>
                <a:t>Independently validated </a:t>
              </a:r>
              <a:r>
                <a:rPr lang="en-US" sz="1500" dirty="0"/>
                <a:t>operation, science, theory, power output, &amp; engineering</a:t>
              </a:r>
              <a:endParaRPr lang="en-US" sz="1500" b="1" dirty="0"/>
            </a:p>
          </p:txBody>
        </p:sp>
      </p:grpSp>
      <p:grpSp>
        <p:nvGrpSpPr>
          <p:cNvPr id="30" name="Group 29">
            <a:extLst>
              <a:ext uri="{FF2B5EF4-FFF2-40B4-BE49-F238E27FC236}">
                <a16:creationId xmlns:a16="http://schemas.microsoft.com/office/drawing/2014/main" id="{B96D6F99-21A1-42CE-BA6E-5481814294F7}"/>
              </a:ext>
            </a:extLst>
          </p:cNvPr>
          <p:cNvGrpSpPr/>
          <p:nvPr/>
        </p:nvGrpSpPr>
        <p:grpSpPr>
          <a:xfrm>
            <a:off x="838122" y="4892114"/>
            <a:ext cx="7752016" cy="588780"/>
            <a:chOff x="406877" y="1532235"/>
            <a:chExt cx="3494818" cy="588780"/>
          </a:xfrm>
        </p:grpSpPr>
        <p:sp>
          <p:nvSpPr>
            <p:cNvPr id="31" name="Rectangle 30">
              <a:extLst>
                <a:ext uri="{FF2B5EF4-FFF2-40B4-BE49-F238E27FC236}">
                  <a16:creationId xmlns:a16="http://schemas.microsoft.com/office/drawing/2014/main" id="{75F736F3-86B0-4819-A279-0F47A236163F}"/>
                </a:ext>
              </a:extLst>
            </p:cNvPr>
            <p:cNvSpPr/>
            <p:nvPr/>
          </p:nvSpPr>
          <p:spPr bwMode="auto">
            <a:xfrm>
              <a:off x="406877" y="1532235"/>
              <a:ext cx="874155" cy="359269"/>
            </a:xfrm>
            <a:prstGeom prst="rect">
              <a:avLst/>
            </a:prstGeom>
            <a:solidFill>
              <a:srgbClr val="1D6FA9"/>
            </a:solidFill>
            <a:ln w="9525" cap="flat" cmpd="sng" algn="ctr">
              <a:noFill/>
              <a:prstDash val="solid"/>
              <a:round/>
              <a:headEnd type="none" w="med" len="med"/>
              <a:tailEnd type="none" w="med" len="med"/>
            </a:ln>
            <a:effectLst/>
          </p:spPr>
          <p:txBody>
            <a:bodyPr rtlCol="0" anchor="ctr"/>
            <a:lstStyle/>
            <a:p>
              <a:r>
                <a:rPr lang="en-US" sz="1500">
                  <a:solidFill>
                    <a:schemeClr val="bg1"/>
                  </a:solidFill>
                </a:rPr>
                <a:t>6</a:t>
              </a:r>
            </a:p>
          </p:txBody>
        </p:sp>
        <p:sp>
          <p:nvSpPr>
            <p:cNvPr id="32" name="object 6">
              <a:extLst>
                <a:ext uri="{FF2B5EF4-FFF2-40B4-BE49-F238E27FC236}">
                  <a16:creationId xmlns:a16="http://schemas.microsoft.com/office/drawing/2014/main" id="{D7A195BF-F19A-4F6B-B8B5-32D682375256}"/>
                </a:ext>
              </a:extLst>
            </p:cNvPr>
            <p:cNvSpPr txBox="1"/>
            <p:nvPr>
              <p:custDataLst>
                <p:tags r:id="rId1"/>
              </p:custDataLst>
            </p:nvPr>
          </p:nvSpPr>
          <p:spPr>
            <a:xfrm>
              <a:off x="554039" y="1577224"/>
              <a:ext cx="3347656" cy="543791"/>
            </a:xfrm>
            <a:prstGeom prst="rect">
              <a:avLst/>
            </a:prstGeom>
            <a:solidFill>
              <a:schemeClr val="bg1"/>
            </a:solidFill>
            <a:ln w="9525" cap="flat" cmpd="sng" algn="ctr">
              <a:solidFill>
                <a:schemeClr val="accent1">
                  <a:lumMod val="50000"/>
                </a:schemeClr>
              </a:solidFill>
              <a:prstDash val="solid"/>
              <a:round/>
              <a:headEnd type="none" w="med" len="med"/>
              <a:tailEnd type="none" w="med" len="med"/>
            </a:ln>
            <a:effectLst>
              <a:outerShdw blurRad="50800" dist="38100" dir="2700000" sx="98000" sy="98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sz="900" b="0"/>
              </a:lvl1pPr>
            </a:lstStyle>
            <a:p>
              <a:r>
                <a:rPr lang="en-US" sz="1500" b="1" dirty="0"/>
                <a:t>Global patent portfolio</a:t>
              </a:r>
              <a:r>
                <a:rPr lang="en-US" sz="1500" dirty="0"/>
                <a:t> protects leading technology position</a:t>
              </a:r>
            </a:p>
          </p:txBody>
        </p:sp>
      </p:grpSp>
      <p:grpSp>
        <p:nvGrpSpPr>
          <p:cNvPr id="33" name="Group 32">
            <a:extLst>
              <a:ext uri="{FF2B5EF4-FFF2-40B4-BE49-F238E27FC236}">
                <a16:creationId xmlns:a16="http://schemas.microsoft.com/office/drawing/2014/main" id="{421216A9-B29E-499E-8CC9-B1C23272FDC6}"/>
              </a:ext>
            </a:extLst>
          </p:cNvPr>
          <p:cNvGrpSpPr/>
          <p:nvPr/>
        </p:nvGrpSpPr>
        <p:grpSpPr>
          <a:xfrm>
            <a:off x="495300" y="5593221"/>
            <a:ext cx="8153400" cy="548640"/>
            <a:chOff x="240632" y="5844540"/>
            <a:chExt cx="8153400" cy="548640"/>
          </a:xfrm>
        </p:grpSpPr>
        <p:graphicFrame>
          <p:nvGraphicFramePr>
            <p:cNvPr id="34" name="Diagram 33">
              <a:extLst>
                <a:ext uri="{FF2B5EF4-FFF2-40B4-BE49-F238E27FC236}">
                  <a16:creationId xmlns:a16="http://schemas.microsoft.com/office/drawing/2014/main" id="{640A3DD7-922C-4CB0-8217-783F2A3CE9EC}"/>
                </a:ext>
              </a:extLst>
            </p:cNvPr>
            <p:cNvGraphicFramePr/>
            <p:nvPr/>
          </p:nvGraphicFramePr>
          <p:xfrm>
            <a:off x="240632" y="5844540"/>
            <a:ext cx="8153400" cy="54864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pic>
          <p:nvPicPr>
            <p:cNvPr id="35" name="Graphic 34">
              <a:extLst>
                <a:ext uri="{FF2B5EF4-FFF2-40B4-BE49-F238E27FC236}">
                  <a16:creationId xmlns:a16="http://schemas.microsoft.com/office/drawing/2014/main" id="{706F96DF-C911-438F-AB23-E72560F6B145}"/>
                </a:ext>
              </a:extLst>
            </p:cNvPr>
            <p:cNvPicPr>
              <a:picLocks noChangeAspect="1"/>
            </p:cNvPicPr>
            <p:nvPr/>
          </p:nvPicPr>
          <p:blipFill>
            <a:blip r:embed="rId14" cstate="email">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flipH="1">
              <a:off x="850234" y="5882640"/>
              <a:ext cx="537587" cy="457200"/>
            </a:xfrm>
            <a:prstGeom prst="rect">
              <a:avLst/>
            </a:prstGeom>
          </p:spPr>
        </p:pic>
        <p:pic>
          <p:nvPicPr>
            <p:cNvPr id="36" name="Graphic 35">
              <a:extLst>
                <a:ext uri="{FF2B5EF4-FFF2-40B4-BE49-F238E27FC236}">
                  <a16:creationId xmlns:a16="http://schemas.microsoft.com/office/drawing/2014/main" id="{1741C95B-A1E5-44C9-A00F-FF1FD20164EC}"/>
                </a:ext>
              </a:extLst>
            </p:cNvPr>
            <p:cNvPicPr>
              <a:picLocks noChangeAspect="1"/>
            </p:cNvPicPr>
            <p:nvPr/>
          </p:nvPicPr>
          <p:blipFill>
            <a:blip r:embed="rId16" cstate="email">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2450434" y="5882640"/>
              <a:ext cx="537587" cy="457200"/>
            </a:xfrm>
            <a:prstGeom prst="rect">
              <a:avLst/>
            </a:prstGeom>
          </p:spPr>
        </p:pic>
        <p:pic>
          <p:nvPicPr>
            <p:cNvPr id="37" name="Graphic 36">
              <a:extLst>
                <a:ext uri="{FF2B5EF4-FFF2-40B4-BE49-F238E27FC236}">
                  <a16:creationId xmlns:a16="http://schemas.microsoft.com/office/drawing/2014/main" id="{22F39200-B6E8-4BF7-80F8-35F69C5F30AD}"/>
                </a:ext>
              </a:extLst>
            </p:cNvPr>
            <p:cNvPicPr>
              <a:picLocks noChangeAspect="1"/>
            </p:cNvPicPr>
            <p:nvPr/>
          </p:nvPicPr>
          <p:blipFill>
            <a:blip r:embed="rId18" cstate="email">
              <a:extLst>
                <a:ext uri="{28A0092B-C50C-407E-A947-70E740481C1C}">
                  <a14:useLocalDpi xmlns:a14="http://schemas.microsoft.com/office/drawing/2010/main"/>
                </a:ext>
                <a:ext uri="{96DAC541-7B7A-43D3-8B79-37D633B846F1}">
                  <asvg:svgBlip xmlns:asvg="http://schemas.microsoft.com/office/drawing/2016/SVG/main" r:embed="rId19"/>
                </a:ext>
              </a:extLst>
            </a:blip>
            <a:stretch>
              <a:fillRect/>
            </a:stretch>
          </p:blipFill>
          <p:spPr>
            <a:xfrm>
              <a:off x="4046447" y="5882640"/>
              <a:ext cx="537587" cy="457200"/>
            </a:xfrm>
            <a:prstGeom prst="rect">
              <a:avLst/>
            </a:prstGeom>
          </p:spPr>
        </p:pic>
        <p:pic>
          <p:nvPicPr>
            <p:cNvPr id="38" name="Graphic 37">
              <a:extLst>
                <a:ext uri="{FF2B5EF4-FFF2-40B4-BE49-F238E27FC236}">
                  <a16:creationId xmlns:a16="http://schemas.microsoft.com/office/drawing/2014/main" id="{345843C5-5472-4360-A549-B27C9550604B}"/>
                </a:ext>
              </a:extLst>
            </p:cNvPr>
            <p:cNvPicPr>
              <a:picLocks noChangeAspect="1"/>
            </p:cNvPicPr>
            <p:nvPr/>
          </p:nvPicPr>
          <p:blipFill>
            <a:blip r:embed="rId20" cstate="email">
              <a:biLevel thresh="75000"/>
              <a:extLst>
                <a:ext uri="{28A0092B-C50C-407E-A947-70E740481C1C}">
                  <a14:useLocalDpi xmlns:a14="http://schemas.microsoft.com/office/drawing/2010/main"/>
                </a:ext>
                <a:ext uri="{96DAC541-7B7A-43D3-8B79-37D633B846F1}">
                  <asvg:svgBlip xmlns:asvg="http://schemas.microsoft.com/office/drawing/2016/SVG/main" r:embed="rId21"/>
                </a:ext>
              </a:extLst>
            </a:blip>
            <a:stretch>
              <a:fillRect/>
            </a:stretch>
          </p:blipFill>
          <p:spPr>
            <a:xfrm>
              <a:off x="5570447" y="5882640"/>
              <a:ext cx="537587" cy="457200"/>
            </a:xfrm>
            <a:prstGeom prst="rect">
              <a:avLst/>
            </a:prstGeom>
          </p:spPr>
        </p:pic>
        <p:pic>
          <p:nvPicPr>
            <p:cNvPr id="39" name="Picture 38">
              <a:extLst>
                <a:ext uri="{FF2B5EF4-FFF2-40B4-BE49-F238E27FC236}">
                  <a16:creationId xmlns:a16="http://schemas.microsoft.com/office/drawing/2014/main" id="{7E52BEC5-29C9-412D-B5F8-1AA3F8DC00BA}"/>
                </a:ext>
              </a:extLst>
            </p:cNvPr>
            <p:cNvPicPr>
              <a:picLocks noChangeAspect="1"/>
            </p:cNvPicPr>
            <p:nvPr/>
          </p:nvPicPr>
          <p:blipFill>
            <a:blip r:embed="rId22" cstate="email">
              <a:extLst>
                <a:ext uri="{28A0092B-C50C-407E-A947-70E740481C1C}">
                  <a14:useLocalDpi xmlns:a14="http://schemas.microsoft.com/office/drawing/2010/main"/>
                </a:ext>
              </a:extLst>
            </a:blip>
            <a:stretch>
              <a:fillRect/>
            </a:stretch>
          </p:blipFill>
          <p:spPr>
            <a:xfrm flipH="1">
              <a:off x="7212911" y="5844540"/>
              <a:ext cx="419123" cy="548640"/>
            </a:xfrm>
            <a:prstGeom prst="rect">
              <a:avLst/>
            </a:prstGeom>
          </p:spPr>
        </p:pic>
      </p:grpSp>
    </p:spTree>
    <p:extLst>
      <p:ext uri="{BB962C8B-B14F-4D97-AF65-F5344CB8AC3E}">
        <p14:creationId xmlns:p14="http://schemas.microsoft.com/office/powerpoint/2010/main" val="11138016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9D53F7-EA18-403B-830D-7CD137F22E3E}"/>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A71A45FA-1E79-4844-A609-82BCCA4773CC}"/>
              </a:ext>
            </a:extLst>
          </p:cNvPr>
          <p:cNvSpPr>
            <a:spLocks noGrp="1"/>
          </p:cNvSpPr>
          <p:nvPr>
            <p:ph type="subTitle" idx="1"/>
          </p:nvPr>
        </p:nvSpPr>
        <p:spPr/>
        <p:txBody>
          <a:bodyPr/>
          <a:lstStyle/>
          <a:p>
            <a:endParaRPr lang="en-US"/>
          </a:p>
        </p:txBody>
      </p:sp>
      <p:pic>
        <p:nvPicPr>
          <p:cNvPr id="4" name="Picture 3">
            <a:extLst>
              <a:ext uri="{FF2B5EF4-FFF2-40B4-BE49-F238E27FC236}">
                <a16:creationId xmlns:a16="http://schemas.microsoft.com/office/drawing/2014/main" id="{95EFAD18-D520-48A8-ACF4-DBCD0E6A317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1"/>
          <a:stretch/>
        </p:blipFill>
        <p:spPr>
          <a:xfrm flipH="1">
            <a:off x="-37214" y="0"/>
            <a:ext cx="9181214" cy="6858000"/>
          </a:xfrm>
          <a:prstGeom prst="rect">
            <a:avLst/>
          </a:prstGeom>
          <a:ln>
            <a:solidFill>
              <a:schemeClr val="tx1">
                <a:lumMod val="75000"/>
              </a:schemeClr>
            </a:solidFill>
          </a:ln>
        </p:spPr>
      </p:pic>
      <p:sp>
        <p:nvSpPr>
          <p:cNvPr id="5" name="Text Placeholder 5">
            <a:extLst>
              <a:ext uri="{FF2B5EF4-FFF2-40B4-BE49-F238E27FC236}">
                <a16:creationId xmlns:a16="http://schemas.microsoft.com/office/drawing/2014/main" id="{1F6A8194-2AC8-48B4-AFE1-CB6C11BBCCD1}"/>
              </a:ext>
            </a:extLst>
          </p:cNvPr>
          <p:cNvSpPr txBox="1">
            <a:spLocks/>
          </p:cNvSpPr>
          <p:nvPr/>
        </p:nvSpPr>
        <p:spPr>
          <a:xfrm>
            <a:off x="653975" y="3004000"/>
            <a:ext cx="7186553" cy="850001"/>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4000" b="1">
                <a:solidFill>
                  <a:schemeClr val="tx1"/>
                </a:solidFill>
              </a:rPr>
              <a:t>Appendix</a:t>
            </a:r>
          </a:p>
        </p:txBody>
      </p:sp>
    </p:spTree>
    <p:extLst>
      <p:ext uri="{BB962C8B-B14F-4D97-AF65-F5344CB8AC3E}">
        <p14:creationId xmlns:p14="http://schemas.microsoft.com/office/powerpoint/2010/main" val="13033867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26B71D-0140-7345-9293-3C21A74E5F72}"/>
              </a:ext>
            </a:extLst>
          </p:cNvPr>
          <p:cNvSpPr>
            <a:spLocks noGrp="1"/>
          </p:cNvSpPr>
          <p:nvPr>
            <p:ph type="title"/>
          </p:nvPr>
        </p:nvSpPr>
        <p:spPr>
          <a:xfrm>
            <a:off x="457200" y="220162"/>
            <a:ext cx="8115300" cy="593877"/>
          </a:xfrm>
        </p:spPr>
        <p:txBody>
          <a:bodyPr>
            <a:normAutofit/>
          </a:bodyPr>
          <a:lstStyle/>
          <a:p>
            <a:r>
              <a:rPr lang="en-US" sz="2800" dirty="0"/>
              <a:t>SunCell TPV offers great value for MD/HD Truck market</a:t>
            </a:r>
          </a:p>
        </p:txBody>
      </p:sp>
      <p:sp>
        <p:nvSpPr>
          <p:cNvPr id="3" name="Content Placeholder 2">
            <a:extLst>
              <a:ext uri="{FF2B5EF4-FFF2-40B4-BE49-F238E27FC236}">
                <a16:creationId xmlns:a16="http://schemas.microsoft.com/office/drawing/2014/main" id="{3BE8E71E-5447-CE47-A99F-9908616FD8F3}"/>
              </a:ext>
            </a:extLst>
          </p:cNvPr>
          <p:cNvSpPr>
            <a:spLocks noGrp="1"/>
          </p:cNvSpPr>
          <p:nvPr>
            <p:ph idx="1"/>
          </p:nvPr>
        </p:nvSpPr>
        <p:spPr>
          <a:xfrm>
            <a:off x="457200" y="5852514"/>
            <a:ext cx="8458200" cy="319686"/>
          </a:xfrm>
        </p:spPr>
        <p:txBody>
          <a:bodyPr>
            <a:normAutofit/>
          </a:bodyPr>
          <a:lstStyle/>
          <a:p>
            <a:r>
              <a:rPr lang="en-US" sz="1600" dirty="0">
                <a:solidFill>
                  <a:schemeClr val="accent4"/>
                </a:solidFill>
              </a:rPr>
              <a:t>For transportation market, trucks are the #2 energy use after cars</a:t>
            </a:r>
          </a:p>
        </p:txBody>
      </p:sp>
      <p:graphicFrame>
        <p:nvGraphicFramePr>
          <p:cNvPr id="6" name="Object 5">
            <a:extLst>
              <a:ext uri="{FF2B5EF4-FFF2-40B4-BE49-F238E27FC236}">
                <a16:creationId xmlns:a16="http://schemas.microsoft.com/office/drawing/2014/main" id="{1DC8ABDC-7F16-13CE-CF1E-91F10DA23F8C}"/>
              </a:ext>
            </a:extLst>
          </p:cNvPr>
          <p:cNvGraphicFramePr>
            <a:graphicFrameLocks noChangeAspect="1"/>
          </p:cNvGraphicFramePr>
          <p:nvPr>
            <p:extLst>
              <p:ext uri="{D42A27DB-BD31-4B8C-83A1-F6EECF244321}">
                <p14:modId xmlns:p14="http://schemas.microsoft.com/office/powerpoint/2010/main" val="3836440467"/>
              </p:ext>
            </p:extLst>
          </p:nvPr>
        </p:nvGraphicFramePr>
        <p:xfrm>
          <a:off x="421151" y="1213104"/>
          <a:ext cx="8301697" cy="4261850"/>
        </p:xfrm>
        <a:graphic>
          <a:graphicData uri="http://schemas.openxmlformats.org/presentationml/2006/ole">
            <mc:AlternateContent xmlns:mc="http://schemas.openxmlformats.org/markup-compatibility/2006">
              <mc:Choice xmlns:v="urn:schemas-microsoft-com:vml" Requires="v">
                <p:oleObj name="Acrobat Document" r:id="rId2" imgW="4808146" imgH="2468880" progId="Acrobat.Document.DC">
                  <p:embed/>
                </p:oleObj>
              </mc:Choice>
              <mc:Fallback>
                <p:oleObj name="Acrobat Document" r:id="rId2" imgW="4808146" imgH="2468880" progId="Acrobat.Document.DC">
                  <p:embed/>
                  <p:pic>
                    <p:nvPicPr>
                      <p:cNvPr id="0" name=""/>
                      <p:cNvPicPr/>
                      <p:nvPr/>
                    </p:nvPicPr>
                    <p:blipFill>
                      <a:blip r:embed="rId3"/>
                      <a:stretch>
                        <a:fillRect/>
                      </a:stretch>
                    </p:blipFill>
                    <p:spPr>
                      <a:xfrm>
                        <a:off x="421151" y="1213104"/>
                        <a:ext cx="8301697" cy="4261850"/>
                      </a:xfrm>
                      <a:prstGeom prst="rect">
                        <a:avLst/>
                      </a:prstGeom>
                    </p:spPr>
                  </p:pic>
                </p:oleObj>
              </mc:Fallback>
            </mc:AlternateContent>
          </a:graphicData>
        </a:graphic>
      </p:graphicFrame>
    </p:spTree>
    <p:extLst>
      <p:ext uri="{BB962C8B-B14F-4D97-AF65-F5344CB8AC3E}">
        <p14:creationId xmlns:p14="http://schemas.microsoft.com/office/powerpoint/2010/main" val="31200063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Brilliant Light Electric Power</a:t>
            </a:r>
          </a:p>
        </p:txBody>
      </p:sp>
      <p:sp>
        <p:nvSpPr>
          <p:cNvPr id="4" name="Content Placeholder 3"/>
          <p:cNvSpPr>
            <a:spLocks noGrp="1"/>
          </p:cNvSpPr>
          <p:nvPr>
            <p:ph idx="1"/>
          </p:nvPr>
        </p:nvSpPr>
        <p:spPr>
          <a:xfrm>
            <a:off x="457200" y="1187604"/>
            <a:ext cx="5181600" cy="4971532"/>
          </a:xfrm>
          <a:noFill/>
        </p:spPr>
        <p:txBody>
          <a:bodyPr>
            <a:normAutofit fontScale="62500" lnSpcReduction="20000"/>
          </a:bodyPr>
          <a:lstStyle/>
          <a:p>
            <a:r>
              <a:rPr lang="en-US" b="1" dirty="0"/>
              <a:t>Breakthrough in 2020 and 2023. </a:t>
            </a:r>
            <a:r>
              <a:rPr lang="en-US" dirty="0"/>
              <a:t>We have developed a demonstration 250 kW steam boiler to produce hot water and steam – run continuously daily for over 100 hours in aggregate to prove the commercial competitiveness of the Hydrino power source. Transitioned to</a:t>
            </a:r>
            <a:r>
              <a:rPr lang="en-US" dirty="0">
                <a:solidFill>
                  <a:srgbClr val="2C3F48"/>
                </a:solidFill>
              </a:rPr>
              <a:t> development of a commercial prototype optical power source (“</a:t>
            </a:r>
            <a:r>
              <a:rPr lang="en-US" dirty="0"/>
              <a:t>SunCell® “) </a:t>
            </a:r>
            <a:r>
              <a:rPr lang="en-US" dirty="0">
                <a:solidFill>
                  <a:srgbClr val="2C3F48"/>
                </a:solidFill>
              </a:rPr>
              <a:t>to produce electricity by concentrator photovoltaic conversion in 2023.</a:t>
            </a:r>
            <a:endParaRPr lang="en-US" dirty="0"/>
          </a:p>
          <a:p>
            <a:r>
              <a:rPr lang="en-US" b="1" dirty="0"/>
              <a:t>Independently validated </a:t>
            </a:r>
            <a:r>
              <a:rPr lang="en-US" dirty="0"/>
              <a:t>results by [3] leading professors/labs.</a:t>
            </a:r>
          </a:p>
          <a:p>
            <a:r>
              <a:rPr lang="en-US" b="1" dirty="0"/>
              <a:t>Large addressable markets</a:t>
            </a:r>
            <a:r>
              <a:rPr lang="en-US" dirty="0"/>
              <a:t>: capable of serving the $16.3T/y electrical stationary power, electrical motive power, thermal markets corresponding to essentially the world’s power markets.</a:t>
            </a:r>
          </a:p>
          <a:p>
            <a:r>
              <a:rPr lang="en-US" b="1" dirty="0"/>
              <a:t>Total Electrification</a:t>
            </a:r>
            <a:r>
              <a:rPr lang="en-US" dirty="0"/>
              <a:t>: Essentially every imaginable power consuming device in the world can be electrified with proven, cost competitive, reliable, safe, UL approved, warranted systems, mass-produced and supported by the world’s OEMs. The SunCell® can power these devices completely autonomously of fuels and grid infrastructure, operating in essentially any environment at greater power density and power to weight ratio than any prior known power source.</a:t>
            </a:r>
          </a:p>
          <a:p>
            <a:r>
              <a:rPr lang="en-US" dirty="0"/>
              <a:t>With one-years production, the 15TW peak generating capacity of the world can be supplied by 60M, 250kW SunCell® without any pollution including greenhouse gases-climate change crisis gone.</a:t>
            </a:r>
          </a:p>
        </p:txBody>
      </p:sp>
      <p:sp>
        <p:nvSpPr>
          <p:cNvPr id="7" name="Slide Number Placeholder 10">
            <a:extLst>
              <a:ext uri="{FF2B5EF4-FFF2-40B4-BE49-F238E27FC236}">
                <a16:creationId xmlns:a16="http://schemas.microsoft.com/office/drawing/2014/main" id="{BBAC0855-330A-4147-B957-F273A5939455}"/>
              </a:ext>
            </a:extLst>
          </p:cNvPr>
          <p:cNvSpPr txBox="1">
            <a:spLocks/>
          </p:cNvSpPr>
          <p:nvPr/>
        </p:nvSpPr>
        <p:spPr>
          <a:xfrm>
            <a:off x="8277691" y="6272715"/>
            <a:ext cx="475321"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E7C5E6FA-8574-A643-96EE-7101F12556FD}" type="slidenum">
              <a:rPr kumimoji="0" lang="en-US" sz="1400" b="0" i="0" u="none" strike="noStrike" kern="1200" cap="none" spc="0" normalizeH="0" baseline="0" noProof="0">
                <a:ln>
                  <a:noFill/>
                </a:ln>
                <a:solidFill>
                  <a:prstClr val="black"/>
                </a:solidFill>
                <a:effectLst/>
                <a:uLnTx/>
                <a:uFillTx/>
                <a:latin typeface="Calibri"/>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3</a:t>
            </a:fld>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8" name="TextBox 7">
            <a:extLst>
              <a:ext uri="{FF2B5EF4-FFF2-40B4-BE49-F238E27FC236}">
                <a16:creationId xmlns:a16="http://schemas.microsoft.com/office/drawing/2014/main" id="{B2AD557E-8AD9-7B43-BDF8-2F44069BA0D2}"/>
              </a:ext>
            </a:extLst>
          </p:cNvPr>
          <p:cNvSpPr txBox="1"/>
          <p:nvPr/>
        </p:nvSpPr>
        <p:spPr>
          <a:xfrm>
            <a:off x="6501732" y="3850812"/>
            <a:ext cx="2164919" cy="1938992"/>
          </a:xfrm>
          <a:prstGeom prst="rect">
            <a:avLst/>
          </a:prstGeom>
          <a:solidFill>
            <a:schemeClr val="bg1"/>
          </a:solidFill>
        </p:spPr>
        <p:txBody>
          <a:bodyPr wrap="square" rtlCol="0">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0" lang="en-US" sz="2400" b="0" i="0" u="none" strike="noStrike" kern="1200" cap="none" spc="0" normalizeH="0" baseline="0" noProof="0" dirty="0">
                <a:ln>
                  <a:noFill/>
                </a:ln>
                <a:solidFill>
                  <a:srgbClr val="1D6FA9">
                    <a:lumMod val="60000"/>
                    <a:lumOff val="40000"/>
                  </a:srgbClr>
                </a:solidFill>
                <a:effectLst/>
                <a:uLnTx/>
                <a:uFillTx/>
                <a:latin typeface="Calibri"/>
                <a:ea typeface="+mn-ea"/>
                <a:cs typeface="+mn-cs"/>
              </a:rPr>
              <a:t>Reinventing power: </a:t>
            </a:r>
            <a:r>
              <a:rPr kumimoji="0" lang="en-US" sz="2400" b="0" i="1" u="none" strike="noStrike" kern="1200" cap="none" spc="0" normalizeH="0" baseline="0" noProof="0" dirty="0">
                <a:ln>
                  <a:noFill/>
                </a:ln>
                <a:solidFill>
                  <a:srgbClr val="1D6FA9">
                    <a:lumMod val="60000"/>
                    <a:lumOff val="40000"/>
                  </a:srgbClr>
                </a:solidFill>
                <a:effectLst/>
                <a:uLnTx/>
                <a:uFillTx/>
                <a:latin typeface="Calibri"/>
                <a:ea typeface="+mn-ea"/>
                <a:cs typeface="+mn-cs"/>
              </a:rPr>
              <a:t>safe, accessible, affordable, clean </a:t>
            </a:r>
          </a:p>
        </p:txBody>
      </p:sp>
      <p:pic>
        <p:nvPicPr>
          <p:cNvPr id="9" name="Picture 8" descr="waterbubbleandH2jpg-3393152_p9.jpg">
            <a:extLst>
              <a:ext uri="{FF2B5EF4-FFF2-40B4-BE49-F238E27FC236}">
                <a16:creationId xmlns:a16="http://schemas.microsoft.com/office/drawing/2014/main" id="{C7F508EA-7A65-954B-9EE1-28A32BD9273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324600" y="1143000"/>
            <a:ext cx="2519183" cy="2519183"/>
          </a:xfrm>
          <a:prstGeom prst="rect">
            <a:avLst/>
          </a:prstGeom>
        </p:spPr>
      </p:pic>
    </p:spTree>
    <p:extLst>
      <p:ext uri="{BB962C8B-B14F-4D97-AF65-F5344CB8AC3E}">
        <p14:creationId xmlns:p14="http://schemas.microsoft.com/office/powerpoint/2010/main" val="581645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MD/HD Truck System &amp; Market Assumptions</a:t>
            </a:r>
          </a:p>
        </p:txBody>
      </p:sp>
      <p:sp>
        <p:nvSpPr>
          <p:cNvPr id="5" name="Content Placeholder 4">
            <a:extLst>
              <a:ext uri="{FF2B5EF4-FFF2-40B4-BE49-F238E27FC236}">
                <a16:creationId xmlns:a16="http://schemas.microsoft.com/office/drawing/2014/main" id="{FF864C60-A9C0-6547-BAA7-7053B858F986}"/>
              </a:ext>
            </a:extLst>
          </p:cNvPr>
          <p:cNvSpPr>
            <a:spLocks noGrp="1"/>
          </p:cNvSpPr>
          <p:nvPr>
            <p:ph sz="half" idx="1"/>
          </p:nvPr>
        </p:nvSpPr>
        <p:spPr>
          <a:xfrm>
            <a:off x="457199" y="1167704"/>
            <a:ext cx="4057651" cy="4318696"/>
          </a:xfrm>
        </p:spPr>
        <p:txBody>
          <a:bodyPr>
            <a:noAutofit/>
          </a:bodyPr>
          <a:lstStyle/>
          <a:p>
            <a:pPr marL="0" indent="0">
              <a:spcBef>
                <a:spcPts val="600"/>
              </a:spcBef>
              <a:buNone/>
            </a:pPr>
            <a:r>
              <a:rPr lang="en-US" sz="1800" dirty="0"/>
              <a:t>System</a:t>
            </a:r>
          </a:p>
          <a:p>
            <a:pPr>
              <a:spcBef>
                <a:spcPts val="600"/>
              </a:spcBef>
            </a:pPr>
            <a:r>
              <a:rPr lang="en-US" sz="1600" dirty="0"/>
              <a:t>Truck SunCell TPVs will be 2 paralleled 150kW units for 300kW total.  Options for other levels – 250kW</a:t>
            </a:r>
          </a:p>
          <a:p>
            <a:pPr>
              <a:spcBef>
                <a:spcPts val="600"/>
              </a:spcBef>
            </a:pPr>
            <a:r>
              <a:rPr lang="en-US" sz="1600" dirty="0"/>
              <a:t>Life - design life 20 years</a:t>
            </a:r>
          </a:p>
          <a:p>
            <a:pPr>
              <a:spcBef>
                <a:spcPts val="600"/>
              </a:spcBef>
            </a:pPr>
            <a:r>
              <a:rPr lang="en-US" sz="1600" dirty="0"/>
              <a:t>Fuel source:  option to use moderate pressure hydrogen tank and 1% scale oxygen tank or directly from water electrolyzer</a:t>
            </a:r>
          </a:p>
          <a:p>
            <a:pPr>
              <a:spcBef>
                <a:spcPts val="600"/>
              </a:spcBef>
            </a:pPr>
            <a:r>
              <a:rPr lang="en-US" sz="1600" dirty="0"/>
              <a:t>Vehicle end of life, the SunCell reverts to BrLP</a:t>
            </a:r>
          </a:p>
          <a:p>
            <a:pPr>
              <a:spcBef>
                <a:spcPts val="600"/>
              </a:spcBef>
            </a:pPr>
            <a:r>
              <a:rPr lang="en-US" sz="1600" dirty="0"/>
              <a:t>SunCell 300kW is baseline system with lease at $20,000 per year</a:t>
            </a:r>
          </a:p>
          <a:p>
            <a:pPr>
              <a:spcBef>
                <a:spcPts val="600"/>
              </a:spcBef>
            </a:pPr>
            <a:r>
              <a:rPr lang="en-US" sz="1600" dirty="0"/>
              <a:t>OEM provides high energy short duration startup capacitor bank</a:t>
            </a:r>
          </a:p>
          <a:p>
            <a:pPr>
              <a:spcBef>
                <a:spcPts val="600"/>
              </a:spcBef>
            </a:pPr>
            <a:r>
              <a:rPr lang="en-US" sz="1600" dirty="0"/>
              <a:t>No inverter, vehicle OEM provides any conversion</a:t>
            </a:r>
          </a:p>
          <a:p>
            <a:pPr>
              <a:spcBef>
                <a:spcPts val="600"/>
              </a:spcBef>
            </a:pPr>
            <a:r>
              <a:rPr lang="en-US" sz="1600" dirty="0"/>
              <a:t>Heat rejection radiator responsibility of OEM, but BrLP provides controls and pumps</a:t>
            </a:r>
          </a:p>
        </p:txBody>
      </p:sp>
      <p:sp>
        <p:nvSpPr>
          <p:cNvPr id="6" name="Content Placeholder 5">
            <a:extLst>
              <a:ext uri="{FF2B5EF4-FFF2-40B4-BE49-F238E27FC236}">
                <a16:creationId xmlns:a16="http://schemas.microsoft.com/office/drawing/2014/main" id="{AEBB2D85-6B36-DD4B-AB36-4944D1FAB0BF}"/>
              </a:ext>
            </a:extLst>
          </p:cNvPr>
          <p:cNvSpPr>
            <a:spLocks noGrp="1"/>
          </p:cNvSpPr>
          <p:nvPr>
            <p:ph sz="half" idx="2"/>
          </p:nvPr>
        </p:nvSpPr>
        <p:spPr>
          <a:xfrm>
            <a:off x="4629150" y="1167705"/>
            <a:ext cx="3886200" cy="3328096"/>
          </a:xfrm>
        </p:spPr>
        <p:txBody>
          <a:bodyPr>
            <a:normAutofit/>
          </a:bodyPr>
          <a:lstStyle/>
          <a:p>
            <a:pPr marL="0" indent="0">
              <a:spcBef>
                <a:spcPts val="600"/>
              </a:spcBef>
              <a:buNone/>
            </a:pPr>
            <a:r>
              <a:rPr lang="en-US" sz="1800" dirty="0"/>
              <a:t>Market</a:t>
            </a:r>
          </a:p>
          <a:p>
            <a:pPr>
              <a:spcBef>
                <a:spcPts val="600"/>
              </a:spcBef>
            </a:pPr>
            <a:r>
              <a:rPr lang="en-US" sz="1600" dirty="0"/>
              <a:t>#2 energy consumer in transportation</a:t>
            </a:r>
          </a:p>
          <a:p>
            <a:pPr>
              <a:spcBef>
                <a:spcPts val="600"/>
              </a:spcBef>
            </a:pPr>
            <a:r>
              <a:rPr lang="en-US" sz="1600" dirty="0"/>
              <a:t>3.2M MD/HD trucks produced in 2019 worldwide</a:t>
            </a:r>
          </a:p>
          <a:p>
            <a:pPr>
              <a:spcBef>
                <a:spcPts val="600"/>
              </a:spcBef>
            </a:pPr>
            <a:r>
              <a:rPr lang="en-US" sz="1600" dirty="0"/>
              <a:t>Typical global HD truck consumes $39,000 in diesel fuel per year</a:t>
            </a:r>
          </a:p>
          <a:p>
            <a:pPr>
              <a:spcBef>
                <a:spcPts val="600"/>
              </a:spcBef>
            </a:pPr>
            <a:r>
              <a:rPr lang="en-US" sz="1600" dirty="0"/>
              <a:t>Initial entry withe high annual mileage applications (e.g. long distance freight)</a:t>
            </a:r>
          </a:p>
          <a:p>
            <a:pPr>
              <a:spcBef>
                <a:spcPts val="600"/>
              </a:spcBef>
            </a:pPr>
            <a:r>
              <a:rPr lang="en-US" sz="1600" dirty="0"/>
              <a:t>Demo units commence in 2026, after SunCell TPV for Passenger Car and Stationary markets</a:t>
            </a:r>
          </a:p>
          <a:p>
            <a:pPr>
              <a:spcBef>
                <a:spcPts val="600"/>
              </a:spcBef>
            </a:pPr>
            <a:r>
              <a:rPr lang="en-US" sz="1600" dirty="0"/>
              <a:t>Typical engine is 300 kW</a:t>
            </a:r>
          </a:p>
        </p:txBody>
      </p:sp>
      <p:pic>
        <p:nvPicPr>
          <p:cNvPr id="8" name="Picture 2" descr="Mercedes-Benz Trucks: Pictures &amp; videos of all models.">
            <a:extLst>
              <a:ext uri="{FF2B5EF4-FFF2-40B4-BE49-F238E27FC236}">
                <a16:creationId xmlns:a16="http://schemas.microsoft.com/office/drawing/2014/main" id="{2F63FC30-7776-9745-9141-C1BC5936459B}"/>
              </a:ext>
            </a:extLst>
          </p:cNvPr>
          <p:cNvPicPr>
            <a:picLocks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953000" y="4478652"/>
            <a:ext cx="3657600" cy="14649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459173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26B71D-0140-7345-9293-3C21A74E5F72}"/>
              </a:ext>
            </a:extLst>
          </p:cNvPr>
          <p:cNvSpPr>
            <a:spLocks noGrp="1"/>
          </p:cNvSpPr>
          <p:nvPr>
            <p:ph type="title"/>
          </p:nvPr>
        </p:nvSpPr>
        <p:spPr>
          <a:xfrm>
            <a:off x="457200" y="234455"/>
            <a:ext cx="8382000" cy="698500"/>
          </a:xfrm>
        </p:spPr>
        <p:txBody>
          <a:bodyPr>
            <a:normAutofit fontScale="90000"/>
          </a:bodyPr>
          <a:lstStyle/>
          <a:p>
            <a:r>
              <a:rPr lang="en-US" sz="2800" dirty="0"/>
              <a:t>Rail Engines using SunCell TPV is attractive “smaller” segment</a:t>
            </a:r>
          </a:p>
        </p:txBody>
      </p:sp>
      <p:graphicFrame>
        <p:nvGraphicFramePr>
          <p:cNvPr id="4" name="Object 3">
            <a:extLst>
              <a:ext uri="{FF2B5EF4-FFF2-40B4-BE49-F238E27FC236}">
                <a16:creationId xmlns:a16="http://schemas.microsoft.com/office/drawing/2014/main" id="{985404B7-A063-B1A1-04AB-40DE99E9F739}"/>
              </a:ext>
            </a:extLst>
          </p:cNvPr>
          <p:cNvGraphicFramePr>
            <a:graphicFrameLocks noChangeAspect="1"/>
          </p:cNvGraphicFramePr>
          <p:nvPr>
            <p:extLst>
              <p:ext uri="{D42A27DB-BD31-4B8C-83A1-F6EECF244321}">
                <p14:modId xmlns:p14="http://schemas.microsoft.com/office/powerpoint/2010/main" val="3345949118"/>
              </p:ext>
            </p:extLst>
          </p:nvPr>
        </p:nvGraphicFramePr>
        <p:xfrm>
          <a:off x="609600" y="1143000"/>
          <a:ext cx="7924800" cy="3924995"/>
        </p:xfrm>
        <a:graphic>
          <a:graphicData uri="http://schemas.openxmlformats.org/presentationml/2006/ole">
            <mc:AlternateContent xmlns:mc="http://schemas.openxmlformats.org/markup-compatibility/2006">
              <mc:Choice xmlns:v="urn:schemas-microsoft-com:vml" Requires="v">
                <p:oleObj name="Acrobat Document" r:id="rId2" imgW="5044410" imgH="2499325" progId="Acrobat.Document.DC">
                  <p:embed/>
                </p:oleObj>
              </mc:Choice>
              <mc:Fallback>
                <p:oleObj name="Acrobat Document" r:id="rId2" imgW="5044410" imgH="2499325" progId="Acrobat.Document.DC">
                  <p:embed/>
                  <p:pic>
                    <p:nvPicPr>
                      <p:cNvPr id="0" name=""/>
                      <p:cNvPicPr/>
                      <p:nvPr/>
                    </p:nvPicPr>
                    <p:blipFill>
                      <a:blip r:embed="rId3"/>
                      <a:stretch>
                        <a:fillRect/>
                      </a:stretch>
                    </p:blipFill>
                    <p:spPr>
                      <a:xfrm>
                        <a:off x="609600" y="1143000"/>
                        <a:ext cx="7924800" cy="3924995"/>
                      </a:xfrm>
                      <a:prstGeom prst="rect">
                        <a:avLst/>
                      </a:prstGeom>
                    </p:spPr>
                  </p:pic>
                </p:oleObj>
              </mc:Fallback>
            </mc:AlternateContent>
          </a:graphicData>
        </a:graphic>
      </p:graphicFrame>
    </p:spTree>
    <p:extLst>
      <p:ext uri="{BB962C8B-B14F-4D97-AF65-F5344CB8AC3E}">
        <p14:creationId xmlns:p14="http://schemas.microsoft.com/office/powerpoint/2010/main" val="414338260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Rail Engine System &amp; Market Assumptions</a:t>
            </a:r>
          </a:p>
        </p:txBody>
      </p:sp>
      <p:sp>
        <p:nvSpPr>
          <p:cNvPr id="5" name="Content Placeholder 4">
            <a:extLst>
              <a:ext uri="{FF2B5EF4-FFF2-40B4-BE49-F238E27FC236}">
                <a16:creationId xmlns:a16="http://schemas.microsoft.com/office/drawing/2014/main" id="{FF864C60-A9C0-6547-BAA7-7053B858F986}"/>
              </a:ext>
            </a:extLst>
          </p:cNvPr>
          <p:cNvSpPr>
            <a:spLocks noGrp="1"/>
          </p:cNvSpPr>
          <p:nvPr>
            <p:ph sz="half" idx="1"/>
          </p:nvPr>
        </p:nvSpPr>
        <p:spPr>
          <a:xfrm>
            <a:off x="457200" y="1243905"/>
            <a:ext cx="3962400" cy="4699695"/>
          </a:xfrm>
        </p:spPr>
        <p:txBody>
          <a:bodyPr>
            <a:normAutofit/>
          </a:bodyPr>
          <a:lstStyle/>
          <a:p>
            <a:pPr marL="0" indent="0">
              <a:buNone/>
            </a:pPr>
            <a:r>
              <a:rPr lang="en-US" sz="1800" dirty="0"/>
              <a:t>System</a:t>
            </a:r>
          </a:p>
          <a:p>
            <a:r>
              <a:rPr lang="en-US" sz="1600" dirty="0"/>
              <a:t>150kW SunCell TPV units are operated in paralleled for higher power requirements (20 units = 3.0MW)</a:t>
            </a:r>
          </a:p>
          <a:p>
            <a:r>
              <a:rPr lang="en-US" sz="1600" dirty="0"/>
              <a:t>Life - design life 20 years</a:t>
            </a:r>
          </a:p>
          <a:p>
            <a:r>
              <a:rPr lang="en-US" sz="1600" dirty="0"/>
              <a:t>Fuel source:  option to use moderate pressure hydrogen tank and 1% scale oxygen tank or directly from water electrolyzer</a:t>
            </a:r>
          </a:p>
          <a:p>
            <a:r>
              <a:rPr lang="en-US" sz="1600" dirty="0"/>
              <a:t>OEM provides high energy short duration startup capacitor bank</a:t>
            </a:r>
          </a:p>
          <a:p>
            <a:r>
              <a:rPr lang="en-US" sz="1600" dirty="0"/>
              <a:t>Demo units commence in 2026, after SunCell TPV for Passenger Car and Stationary markets</a:t>
            </a:r>
          </a:p>
        </p:txBody>
      </p:sp>
      <p:sp>
        <p:nvSpPr>
          <p:cNvPr id="6" name="Content Placeholder 5">
            <a:extLst>
              <a:ext uri="{FF2B5EF4-FFF2-40B4-BE49-F238E27FC236}">
                <a16:creationId xmlns:a16="http://schemas.microsoft.com/office/drawing/2014/main" id="{AEBB2D85-6B36-DD4B-AB36-4944D1FAB0BF}"/>
              </a:ext>
            </a:extLst>
          </p:cNvPr>
          <p:cNvSpPr>
            <a:spLocks noGrp="1"/>
          </p:cNvSpPr>
          <p:nvPr>
            <p:ph sz="half" idx="2"/>
          </p:nvPr>
        </p:nvSpPr>
        <p:spPr>
          <a:xfrm>
            <a:off x="4629150" y="1243905"/>
            <a:ext cx="3886200" cy="4699695"/>
          </a:xfrm>
        </p:spPr>
        <p:txBody>
          <a:bodyPr>
            <a:normAutofit/>
          </a:bodyPr>
          <a:lstStyle/>
          <a:p>
            <a:pPr marL="0" indent="0">
              <a:buNone/>
            </a:pPr>
            <a:r>
              <a:rPr lang="en-US" sz="1800" dirty="0"/>
              <a:t>Market</a:t>
            </a:r>
          </a:p>
          <a:p>
            <a:r>
              <a:rPr lang="en-US" sz="1600" dirty="0"/>
              <a:t>Locomotive is a long life (20+ years) , capital asset with high environmental impact</a:t>
            </a:r>
          </a:p>
          <a:p>
            <a:r>
              <a:rPr lang="en-US" sz="1600" dirty="0"/>
              <a:t>The rail sector used close to 2,150 PJ of energy in 2015, mostly provided by oil and electricity</a:t>
            </a:r>
          </a:p>
          <a:p>
            <a:r>
              <a:rPr lang="en-US" sz="1600" dirty="0"/>
              <a:t>Locomotive engines orders average 6,000 units / yr.</a:t>
            </a:r>
          </a:p>
          <a:p>
            <a:r>
              <a:rPr lang="en-US" sz="1600" dirty="0"/>
              <a:t>Typical engine power is 2.0MW to 3.2MW (4,440hp)</a:t>
            </a:r>
          </a:p>
        </p:txBody>
      </p:sp>
      <p:pic>
        <p:nvPicPr>
          <p:cNvPr id="7" name="Picture 6">
            <a:extLst>
              <a:ext uri="{FF2B5EF4-FFF2-40B4-BE49-F238E27FC236}">
                <a16:creationId xmlns:a16="http://schemas.microsoft.com/office/drawing/2014/main" id="{3293A819-4D96-8F45-BE17-35328EA9E8D9}"/>
              </a:ext>
            </a:extLst>
          </p:cNvPr>
          <p:cNvPicPr>
            <a:picLocks noChangeAspect="1"/>
          </p:cNvPicPr>
          <p:nvPr/>
        </p:nvPicPr>
        <p:blipFill>
          <a:blip r:embed="rId2"/>
          <a:stretch>
            <a:fillRect/>
          </a:stretch>
        </p:blipFill>
        <p:spPr>
          <a:xfrm>
            <a:off x="4868053" y="4404359"/>
            <a:ext cx="3647297" cy="1463040"/>
          </a:xfrm>
          <a:prstGeom prst="rect">
            <a:avLst/>
          </a:prstGeom>
        </p:spPr>
      </p:pic>
    </p:spTree>
    <p:extLst>
      <p:ext uri="{BB962C8B-B14F-4D97-AF65-F5344CB8AC3E}">
        <p14:creationId xmlns:p14="http://schemas.microsoft.com/office/powerpoint/2010/main" val="14789638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26B71D-0140-7345-9293-3C21A74E5F72}"/>
              </a:ext>
            </a:extLst>
          </p:cNvPr>
          <p:cNvSpPr>
            <a:spLocks noGrp="1"/>
          </p:cNvSpPr>
          <p:nvPr>
            <p:ph type="title"/>
          </p:nvPr>
        </p:nvSpPr>
        <p:spPr>
          <a:xfrm>
            <a:off x="457200" y="220162"/>
            <a:ext cx="8115300" cy="593877"/>
          </a:xfrm>
        </p:spPr>
        <p:txBody>
          <a:bodyPr>
            <a:normAutofit/>
          </a:bodyPr>
          <a:lstStyle/>
          <a:p>
            <a:r>
              <a:rPr lang="en-US" sz="2800" dirty="0"/>
              <a:t>Bus &amp; Coach market leverages Truck solutions</a:t>
            </a:r>
          </a:p>
        </p:txBody>
      </p:sp>
      <p:sp>
        <p:nvSpPr>
          <p:cNvPr id="3" name="Content Placeholder 2">
            <a:extLst>
              <a:ext uri="{FF2B5EF4-FFF2-40B4-BE49-F238E27FC236}">
                <a16:creationId xmlns:a16="http://schemas.microsoft.com/office/drawing/2014/main" id="{3BE8E71E-5447-CE47-A99F-9908616FD8F3}"/>
              </a:ext>
            </a:extLst>
          </p:cNvPr>
          <p:cNvSpPr>
            <a:spLocks noGrp="1"/>
          </p:cNvSpPr>
          <p:nvPr>
            <p:ph idx="1"/>
          </p:nvPr>
        </p:nvSpPr>
        <p:spPr>
          <a:xfrm>
            <a:off x="454231" y="5626759"/>
            <a:ext cx="7886700" cy="593877"/>
          </a:xfrm>
        </p:spPr>
        <p:txBody>
          <a:bodyPr>
            <a:normAutofit/>
          </a:bodyPr>
          <a:lstStyle/>
          <a:p>
            <a:r>
              <a:rPr lang="en-US" sz="1600" dirty="0">
                <a:solidFill>
                  <a:schemeClr val="accent4"/>
                </a:solidFill>
              </a:rPr>
              <a:t>A market segment very focused on environmental solutions with strong government support</a:t>
            </a:r>
          </a:p>
        </p:txBody>
      </p:sp>
      <p:graphicFrame>
        <p:nvGraphicFramePr>
          <p:cNvPr id="5" name="Object 4">
            <a:extLst>
              <a:ext uri="{FF2B5EF4-FFF2-40B4-BE49-F238E27FC236}">
                <a16:creationId xmlns:a16="http://schemas.microsoft.com/office/drawing/2014/main" id="{BE16E0E5-319B-3AD3-009B-B8F087FF3E26}"/>
              </a:ext>
            </a:extLst>
          </p:cNvPr>
          <p:cNvGraphicFramePr>
            <a:graphicFrameLocks noChangeAspect="1"/>
          </p:cNvGraphicFramePr>
          <p:nvPr>
            <p:extLst>
              <p:ext uri="{D42A27DB-BD31-4B8C-83A1-F6EECF244321}">
                <p14:modId xmlns:p14="http://schemas.microsoft.com/office/powerpoint/2010/main" val="399723698"/>
              </p:ext>
            </p:extLst>
          </p:nvPr>
        </p:nvGraphicFramePr>
        <p:xfrm>
          <a:off x="511668" y="1188605"/>
          <a:ext cx="8120663" cy="4188805"/>
        </p:xfrm>
        <a:graphic>
          <a:graphicData uri="http://schemas.openxmlformats.org/presentationml/2006/ole">
            <mc:AlternateContent xmlns:mc="http://schemas.openxmlformats.org/markup-compatibility/2006">
              <mc:Choice xmlns:v="urn:schemas-microsoft-com:vml" Requires="v">
                <p:oleObj name="Acrobat Document" r:id="rId2" imgW="4815722" imgH="2484102" progId="Acrobat.Document.DC">
                  <p:embed/>
                </p:oleObj>
              </mc:Choice>
              <mc:Fallback>
                <p:oleObj name="Acrobat Document" r:id="rId2" imgW="4815722" imgH="2484102" progId="Acrobat.Document.DC">
                  <p:embed/>
                  <p:pic>
                    <p:nvPicPr>
                      <p:cNvPr id="0" name=""/>
                      <p:cNvPicPr/>
                      <p:nvPr/>
                    </p:nvPicPr>
                    <p:blipFill>
                      <a:blip r:embed="rId3"/>
                      <a:stretch>
                        <a:fillRect/>
                      </a:stretch>
                    </p:blipFill>
                    <p:spPr>
                      <a:xfrm>
                        <a:off x="511668" y="1188605"/>
                        <a:ext cx="8120663" cy="4188805"/>
                      </a:xfrm>
                      <a:prstGeom prst="rect">
                        <a:avLst/>
                      </a:prstGeom>
                    </p:spPr>
                  </p:pic>
                </p:oleObj>
              </mc:Fallback>
            </mc:AlternateContent>
          </a:graphicData>
        </a:graphic>
      </p:graphicFrame>
    </p:spTree>
    <p:extLst>
      <p:ext uri="{BB962C8B-B14F-4D97-AF65-F5344CB8AC3E}">
        <p14:creationId xmlns:p14="http://schemas.microsoft.com/office/powerpoint/2010/main" val="166453596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Bus &amp; Coach System &amp; Market Assumptions</a:t>
            </a:r>
          </a:p>
        </p:txBody>
      </p:sp>
      <p:sp>
        <p:nvSpPr>
          <p:cNvPr id="5" name="Content Placeholder 4">
            <a:extLst>
              <a:ext uri="{FF2B5EF4-FFF2-40B4-BE49-F238E27FC236}">
                <a16:creationId xmlns:a16="http://schemas.microsoft.com/office/drawing/2014/main" id="{FF864C60-A9C0-6547-BAA7-7053B858F986}"/>
              </a:ext>
            </a:extLst>
          </p:cNvPr>
          <p:cNvSpPr>
            <a:spLocks noGrp="1"/>
          </p:cNvSpPr>
          <p:nvPr>
            <p:ph sz="half" idx="1"/>
          </p:nvPr>
        </p:nvSpPr>
        <p:spPr>
          <a:xfrm>
            <a:off x="457199" y="1167704"/>
            <a:ext cx="4057651" cy="4852096"/>
          </a:xfrm>
        </p:spPr>
        <p:txBody>
          <a:bodyPr>
            <a:noAutofit/>
          </a:bodyPr>
          <a:lstStyle/>
          <a:p>
            <a:pPr marL="0" indent="0">
              <a:spcBef>
                <a:spcPts val="600"/>
              </a:spcBef>
              <a:buNone/>
            </a:pPr>
            <a:r>
              <a:rPr lang="en-US" sz="1800" dirty="0"/>
              <a:t>System</a:t>
            </a:r>
          </a:p>
          <a:p>
            <a:pPr>
              <a:spcBef>
                <a:spcPts val="600"/>
              </a:spcBef>
            </a:pPr>
            <a:r>
              <a:rPr lang="en-US" sz="1600" dirty="0"/>
              <a:t>Bus SunCell TPVs will be 2 paralleled 150kW units for 300kW total.  </a:t>
            </a:r>
          </a:p>
          <a:p>
            <a:pPr>
              <a:spcBef>
                <a:spcPts val="600"/>
              </a:spcBef>
            </a:pPr>
            <a:r>
              <a:rPr lang="en-US" sz="1600" dirty="0"/>
              <a:t>Life - design life 20 years</a:t>
            </a:r>
          </a:p>
          <a:p>
            <a:pPr>
              <a:spcBef>
                <a:spcPts val="600"/>
              </a:spcBef>
            </a:pPr>
            <a:r>
              <a:rPr lang="en-US" sz="1600" dirty="0"/>
              <a:t>Fuel source:  option to use moderate pressure hydrogen tank and 1% scale oxygen tank or directly from water electrolyzer</a:t>
            </a:r>
          </a:p>
          <a:p>
            <a:pPr>
              <a:spcBef>
                <a:spcPts val="600"/>
              </a:spcBef>
            </a:pPr>
            <a:r>
              <a:rPr lang="en-US" sz="1600" dirty="0"/>
              <a:t>Vehicle end of life, the SunCell reverts to BrLP</a:t>
            </a:r>
          </a:p>
          <a:p>
            <a:pPr>
              <a:spcBef>
                <a:spcPts val="600"/>
              </a:spcBef>
            </a:pPr>
            <a:r>
              <a:rPr lang="en-US" sz="1600" dirty="0"/>
              <a:t>SunCell 300kW is baseline system with lease at $20,000 per year</a:t>
            </a:r>
          </a:p>
          <a:p>
            <a:pPr>
              <a:spcBef>
                <a:spcPts val="600"/>
              </a:spcBef>
            </a:pPr>
            <a:r>
              <a:rPr lang="en-US" sz="1600" dirty="0"/>
              <a:t>OEM provides high energy short duration startup capacitor bank</a:t>
            </a:r>
          </a:p>
          <a:p>
            <a:pPr>
              <a:spcBef>
                <a:spcPts val="600"/>
              </a:spcBef>
            </a:pPr>
            <a:r>
              <a:rPr lang="en-US" sz="1600" dirty="0"/>
              <a:t>No inverter, vehicle OEM provides any conversion</a:t>
            </a:r>
          </a:p>
          <a:p>
            <a:pPr>
              <a:spcBef>
                <a:spcPts val="600"/>
              </a:spcBef>
            </a:pPr>
            <a:r>
              <a:rPr lang="en-US" sz="1600" dirty="0"/>
              <a:t>Heat rejection radiator responsibility of OEM, but BrLP provides controls and pumps</a:t>
            </a:r>
          </a:p>
        </p:txBody>
      </p:sp>
      <p:sp>
        <p:nvSpPr>
          <p:cNvPr id="6" name="Content Placeholder 5">
            <a:extLst>
              <a:ext uri="{FF2B5EF4-FFF2-40B4-BE49-F238E27FC236}">
                <a16:creationId xmlns:a16="http://schemas.microsoft.com/office/drawing/2014/main" id="{AEBB2D85-6B36-DD4B-AB36-4944D1FAB0BF}"/>
              </a:ext>
            </a:extLst>
          </p:cNvPr>
          <p:cNvSpPr>
            <a:spLocks noGrp="1"/>
          </p:cNvSpPr>
          <p:nvPr>
            <p:ph sz="half" idx="2"/>
          </p:nvPr>
        </p:nvSpPr>
        <p:spPr>
          <a:xfrm>
            <a:off x="4629150" y="1167705"/>
            <a:ext cx="3886200" cy="3328096"/>
          </a:xfrm>
        </p:spPr>
        <p:txBody>
          <a:bodyPr>
            <a:normAutofit lnSpcReduction="10000"/>
          </a:bodyPr>
          <a:lstStyle/>
          <a:p>
            <a:pPr marL="0" indent="0">
              <a:spcBef>
                <a:spcPts val="600"/>
              </a:spcBef>
              <a:buNone/>
            </a:pPr>
            <a:r>
              <a:rPr lang="en-US" sz="1800" dirty="0"/>
              <a:t>Market</a:t>
            </a:r>
          </a:p>
          <a:p>
            <a:pPr>
              <a:spcBef>
                <a:spcPts val="600"/>
              </a:spcBef>
            </a:pPr>
            <a:r>
              <a:rPr lang="en-US" sz="1600" dirty="0"/>
              <a:t>271,000 units produced in 2019</a:t>
            </a:r>
          </a:p>
          <a:p>
            <a:pPr>
              <a:spcBef>
                <a:spcPts val="600"/>
              </a:spcBef>
            </a:pPr>
            <a:r>
              <a:rPr lang="en-US" sz="1600" dirty="0"/>
              <a:t>Outstanding market fit for SunCell over diesel or batteries by providing more range, less weight and no emissions.</a:t>
            </a:r>
          </a:p>
          <a:p>
            <a:pPr>
              <a:spcBef>
                <a:spcPts val="600"/>
              </a:spcBef>
            </a:pPr>
            <a:r>
              <a:rPr lang="en-US" sz="1600" dirty="0"/>
              <a:t>Typical bus consumes $21,000 in diesel fuel per year</a:t>
            </a:r>
          </a:p>
          <a:p>
            <a:pPr>
              <a:spcBef>
                <a:spcPts val="600"/>
              </a:spcBef>
            </a:pPr>
            <a:r>
              <a:rPr lang="en-US" sz="1600" dirty="0"/>
              <a:t>Initial entry for city buses and long distance coaches</a:t>
            </a:r>
          </a:p>
          <a:p>
            <a:pPr>
              <a:spcBef>
                <a:spcPts val="600"/>
              </a:spcBef>
            </a:pPr>
            <a:r>
              <a:rPr lang="en-US" sz="1600" dirty="0"/>
              <a:t>Demo units commence in 2026, after SunCell TPV for Passenger Car and Stationary markets</a:t>
            </a:r>
          </a:p>
          <a:p>
            <a:pPr>
              <a:spcBef>
                <a:spcPts val="600"/>
              </a:spcBef>
            </a:pPr>
            <a:r>
              <a:rPr lang="en-US" sz="1600" dirty="0"/>
              <a:t>Typical engine is 300kW</a:t>
            </a:r>
          </a:p>
        </p:txBody>
      </p:sp>
      <p:pic>
        <p:nvPicPr>
          <p:cNvPr id="7" name="Picture 4" descr="Electric bus - Wikipedia">
            <a:extLst>
              <a:ext uri="{FF2B5EF4-FFF2-40B4-BE49-F238E27FC236}">
                <a16:creationId xmlns:a16="http://schemas.microsoft.com/office/drawing/2014/main" id="{60F5A118-2B2B-F54F-8EA9-5E0DE68FA065}"/>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914138" y="4495799"/>
            <a:ext cx="3316224" cy="14478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571149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26B71D-0140-7345-9293-3C21A74E5F72}"/>
              </a:ext>
            </a:extLst>
          </p:cNvPr>
          <p:cNvSpPr>
            <a:spLocks noGrp="1"/>
          </p:cNvSpPr>
          <p:nvPr>
            <p:ph type="title"/>
          </p:nvPr>
        </p:nvSpPr>
        <p:spPr>
          <a:xfrm>
            <a:off x="457200" y="220162"/>
            <a:ext cx="8115300" cy="593877"/>
          </a:xfrm>
        </p:spPr>
        <p:txBody>
          <a:bodyPr>
            <a:normAutofit fontScale="90000"/>
          </a:bodyPr>
          <a:lstStyle/>
          <a:p>
            <a:r>
              <a:rPr lang="en-US" sz="2800" dirty="0"/>
              <a:t>Marine market needs the SunCell for environmental solution</a:t>
            </a:r>
          </a:p>
        </p:txBody>
      </p:sp>
      <p:graphicFrame>
        <p:nvGraphicFramePr>
          <p:cNvPr id="4" name="Object 3">
            <a:extLst>
              <a:ext uri="{FF2B5EF4-FFF2-40B4-BE49-F238E27FC236}">
                <a16:creationId xmlns:a16="http://schemas.microsoft.com/office/drawing/2014/main" id="{8B4AFEBC-4192-3C9F-AE85-4418E45C9169}"/>
              </a:ext>
            </a:extLst>
          </p:cNvPr>
          <p:cNvGraphicFramePr>
            <a:graphicFrameLocks noChangeAspect="1"/>
          </p:cNvGraphicFramePr>
          <p:nvPr>
            <p:extLst>
              <p:ext uri="{D42A27DB-BD31-4B8C-83A1-F6EECF244321}">
                <p14:modId xmlns:p14="http://schemas.microsoft.com/office/powerpoint/2010/main" val="3685306052"/>
              </p:ext>
            </p:extLst>
          </p:nvPr>
        </p:nvGraphicFramePr>
        <p:xfrm>
          <a:off x="571500" y="1143000"/>
          <a:ext cx="8001000" cy="4426672"/>
        </p:xfrm>
        <a:graphic>
          <a:graphicData uri="http://schemas.openxmlformats.org/presentationml/2006/ole">
            <mc:AlternateContent xmlns:mc="http://schemas.openxmlformats.org/markup-compatibility/2006">
              <mc:Choice xmlns:v="urn:schemas-microsoft-com:vml" Requires="v">
                <p:oleObj name="Acrobat Document" r:id="rId2" imgW="5082288" imgH="2811384" progId="Acrobat.Document.DC">
                  <p:embed/>
                </p:oleObj>
              </mc:Choice>
              <mc:Fallback>
                <p:oleObj name="Acrobat Document" r:id="rId2" imgW="5082288" imgH="2811384" progId="Acrobat.Document.DC">
                  <p:embed/>
                  <p:pic>
                    <p:nvPicPr>
                      <p:cNvPr id="0" name=""/>
                      <p:cNvPicPr/>
                      <p:nvPr/>
                    </p:nvPicPr>
                    <p:blipFill>
                      <a:blip r:embed="rId3"/>
                      <a:stretch>
                        <a:fillRect/>
                      </a:stretch>
                    </p:blipFill>
                    <p:spPr>
                      <a:xfrm>
                        <a:off x="571500" y="1143000"/>
                        <a:ext cx="8001000" cy="4426672"/>
                      </a:xfrm>
                      <a:prstGeom prst="rect">
                        <a:avLst/>
                      </a:prstGeom>
                    </p:spPr>
                  </p:pic>
                </p:oleObj>
              </mc:Fallback>
            </mc:AlternateContent>
          </a:graphicData>
        </a:graphic>
      </p:graphicFrame>
    </p:spTree>
    <p:extLst>
      <p:ext uri="{BB962C8B-B14F-4D97-AF65-F5344CB8AC3E}">
        <p14:creationId xmlns:p14="http://schemas.microsoft.com/office/powerpoint/2010/main" val="331981506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Marine System &amp; Market Assumptions</a:t>
            </a:r>
          </a:p>
        </p:txBody>
      </p:sp>
      <p:sp>
        <p:nvSpPr>
          <p:cNvPr id="5" name="Content Placeholder 4">
            <a:extLst>
              <a:ext uri="{FF2B5EF4-FFF2-40B4-BE49-F238E27FC236}">
                <a16:creationId xmlns:a16="http://schemas.microsoft.com/office/drawing/2014/main" id="{FF864C60-A9C0-6547-BAA7-7053B858F986}"/>
              </a:ext>
            </a:extLst>
          </p:cNvPr>
          <p:cNvSpPr>
            <a:spLocks noGrp="1"/>
          </p:cNvSpPr>
          <p:nvPr>
            <p:ph sz="half" idx="1"/>
          </p:nvPr>
        </p:nvSpPr>
        <p:spPr>
          <a:xfrm>
            <a:off x="457199" y="1320104"/>
            <a:ext cx="4057651" cy="4852096"/>
          </a:xfrm>
        </p:spPr>
        <p:txBody>
          <a:bodyPr>
            <a:noAutofit/>
          </a:bodyPr>
          <a:lstStyle/>
          <a:p>
            <a:pPr marL="0" indent="0">
              <a:spcBef>
                <a:spcPts val="600"/>
              </a:spcBef>
              <a:buNone/>
            </a:pPr>
            <a:r>
              <a:rPr lang="en-US" sz="1800" dirty="0"/>
              <a:t>System</a:t>
            </a:r>
          </a:p>
          <a:p>
            <a:pPr>
              <a:spcBef>
                <a:spcPts val="600"/>
              </a:spcBef>
            </a:pPr>
            <a:r>
              <a:rPr lang="en-US" sz="1600" dirty="0"/>
              <a:t>Marine SunCell TPVs will be 2 paralleled 150kW units for 300kW total.  </a:t>
            </a:r>
          </a:p>
          <a:p>
            <a:pPr>
              <a:spcBef>
                <a:spcPts val="600"/>
              </a:spcBef>
            </a:pPr>
            <a:r>
              <a:rPr lang="en-US" sz="1600" dirty="0"/>
              <a:t>Life - design life 20 years</a:t>
            </a:r>
          </a:p>
          <a:p>
            <a:pPr>
              <a:spcBef>
                <a:spcPts val="600"/>
              </a:spcBef>
            </a:pPr>
            <a:r>
              <a:rPr lang="en-US" sz="1600" dirty="0"/>
              <a:t>Fuel source:  directly from water electrolyzer</a:t>
            </a:r>
          </a:p>
          <a:p>
            <a:pPr>
              <a:spcBef>
                <a:spcPts val="600"/>
              </a:spcBef>
            </a:pPr>
            <a:r>
              <a:rPr lang="en-US" sz="1600" dirty="0"/>
              <a:t>SunCell 300kW is baseline system with lease at $20,000 per year</a:t>
            </a:r>
          </a:p>
          <a:p>
            <a:pPr>
              <a:spcBef>
                <a:spcPts val="600"/>
              </a:spcBef>
            </a:pPr>
            <a:r>
              <a:rPr lang="en-US" sz="1600" dirty="0"/>
              <a:t>OEM provides high energy short duration startup power supply</a:t>
            </a:r>
          </a:p>
          <a:p>
            <a:pPr>
              <a:spcBef>
                <a:spcPts val="600"/>
              </a:spcBef>
            </a:pPr>
            <a:r>
              <a:rPr lang="en-US" sz="1600" dirty="0"/>
              <a:t>No inverter,  ship builder provides any conversion</a:t>
            </a:r>
          </a:p>
        </p:txBody>
      </p:sp>
      <p:sp>
        <p:nvSpPr>
          <p:cNvPr id="6" name="Content Placeholder 5">
            <a:extLst>
              <a:ext uri="{FF2B5EF4-FFF2-40B4-BE49-F238E27FC236}">
                <a16:creationId xmlns:a16="http://schemas.microsoft.com/office/drawing/2014/main" id="{AEBB2D85-6B36-DD4B-AB36-4944D1FAB0BF}"/>
              </a:ext>
            </a:extLst>
          </p:cNvPr>
          <p:cNvSpPr>
            <a:spLocks noGrp="1"/>
          </p:cNvSpPr>
          <p:nvPr>
            <p:ph sz="half" idx="2"/>
          </p:nvPr>
        </p:nvSpPr>
        <p:spPr>
          <a:xfrm>
            <a:off x="4629150" y="1320105"/>
            <a:ext cx="3886200" cy="3328096"/>
          </a:xfrm>
        </p:spPr>
        <p:txBody>
          <a:bodyPr>
            <a:normAutofit/>
          </a:bodyPr>
          <a:lstStyle/>
          <a:p>
            <a:pPr marL="0" indent="0">
              <a:spcBef>
                <a:spcPts val="600"/>
              </a:spcBef>
              <a:buNone/>
            </a:pPr>
            <a:r>
              <a:rPr lang="en-US" sz="1800" dirty="0"/>
              <a:t>Market</a:t>
            </a:r>
          </a:p>
          <a:p>
            <a:pPr>
              <a:spcBef>
                <a:spcPts val="600"/>
              </a:spcBef>
            </a:pPr>
            <a:r>
              <a:rPr lang="en-US" sz="1600" dirty="0"/>
              <a:t>Averaged propulsion orders are around 9,540 MW per year</a:t>
            </a:r>
          </a:p>
          <a:p>
            <a:pPr>
              <a:spcBef>
                <a:spcPts val="600"/>
              </a:spcBef>
            </a:pPr>
            <a:r>
              <a:rPr lang="en-US" sz="1600" dirty="0"/>
              <a:t>Auxiliary generators, essential for container refrigeration, increase MW demand</a:t>
            </a:r>
          </a:p>
          <a:p>
            <a:pPr>
              <a:spcBef>
                <a:spcPts val="600"/>
              </a:spcBef>
            </a:pPr>
            <a:r>
              <a:rPr lang="en-US" sz="1600" dirty="0"/>
              <a:t>Ship life is 25 years</a:t>
            </a:r>
          </a:p>
          <a:p>
            <a:pPr>
              <a:spcBef>
                <a:spcPts val="600"/>
              </a:spcBef>
            </a:pPr>
            <a:r>
              <a:rPr lang="en-US" sz="1600" dirty="0"/>
              <a:t>SunCell provides a unique, differentiated solution for Marine</a:t>
            </a:r>
          </a:p>
          <a:p>
            <a:pPr>
              <a:spcBef>
                <a:spcPts val="600"/>
              </a:spcBef>
            </a:pPr>
            <a:r>
              <a:rPr lang="en-US" sz="1600" dirty="0"/>
              <a:t>Ship power plant conversions are possible, but not a focus area.</a:t>
            </a:r>
          </a:p>
        </p:txBody>
      </p:sp>
      <p:pic>
        <p:nvPicPr>
          <p:cNvPr id="8" name="Picture 8" descr="The future of container shipping">
            <a:extLst>
              <a:ext uri="{FF2B5EF4-FFF2-40B4-BE49-F238E27FC236}">
                <a16:creationId xmlns:a16="http://schemas.microsoft.com/office/drawing/2014/main" id="{ED1FD099-8327-1242-B43C-9CD0F005424A}"/>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t="-1387"/>
          <a:stretch/>
        </p:blipFill>
        <p:spPr bwMode="auto">
          <a:xfrm>
            <a:off x="4876800" y="4541520"/>
            <a:ext cx="3648269" cy="15544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73558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26B71D-0140-7345-9293-3C21A74E5F72}"/>
              </a:ext>
            </a:extLst>
          </p:cNvPr>
          <p:cNvSpPr>
            <a:spLocks noGrp="1"/>
          </p:cNvSpPr>
          <p:nvPr>
            <p:ph type="title"/>
          </p:nvPr>
        </p:nvSpPr>
        <p:spPr>
          <a:xfrm>
            <a:off x="457200" y="220162"/>
            <a:ext cx="8115300" cy="593877"/>
          </a:xfrm>
        </p:spPr>
        <p:txBody>
          <a:bodyPr>
            <a:normAutofit/>
          </a:bodyPr>
          <a:lstStyle/>
          <a:p>
            <a:r>
              <a:rPr lang="en-US" sz="2800" dirty="0"/>
              <a:t>Aerospace electrification saves 90% of fuel costs</a:t>
            </a:r>
          </a:p>
        </p:txBody>
      </p:sp>
      <p:sp>
        <p:nvSpPr>
          <p:cNvPr id="5" name="Content Placeholder 2">
            <a:extLst>
              <a:ext uri="{FF2B5EF4-FFF2-40B4-BE49-F238E27FC236}">
                <a16:creationId xmlns:a16="http://schemas.microsoft.com/office/drawing/2014/main" id="{E247F63C-5A34-104B-AEF7-8987F30D2FA0}"/>
              </a:ext>
            </a:extLst>
          </p:cNvPr>
          <p:cNvSpPr>
            <a:spLocks noGrp="1"/>
          </p:cNvSpPr>
          <p:nvPr>
            <p:ph idx="1"/>
          </p:nvPr>
        </p:nvSpPr>
        <p:spPr>
          <a:xfrm>
            <a:off x="454231" y="5626759"/>
            <a:ext cx="7886700" cy="593877"/>
          </a:xfrm>
        </p:spPr>
        <p:txBody>
          <a:bodyPr>
            <a:normAutofit/>
          </a:bodyPr>
          <a:lstStyle/>
          <a:p>
            <a:r>
              <a:rPr lang="en-US" sz="1600" dirty="0">
                <a:solidFill>
                  <a:schemeClr val="accent4"/>
                </a:solidFill>
              </a:rPr>
              <a:t>General Aviation provides entry for electrification.  SunCell has very unique Aerospace value for weight and cost savings.</a:t>
            </a:r>
          </a:p>
        </p:txBody>
      </p:sp>
      <p:graphicFrame>
        <p:nvGraphicFramePr>
          <p:cNvPr id="6" name="Object 5">
            <a:extLst>
              <a:ext uri="{FF2B5EF4-FFF2-40B4-BE49-F238E27FC236}">
                <a16:creationId xmlns:a16="http://schemas.microsoft.com/office/drawing/2014/main" id="{9D765B3B-136C-082A-EB0E-E56D82488C5D}"/>
              </a:ext>
            </a:extLst>
          </p:cNvPr>
          <p:cNvGraphicFramePr>
            <a:graphicFrameLocks noChangeAspect="1"/>
          </p:cNvGraphicFramePr>
          <p:nvPr>
            <p:extLst>
              <p:ext uri="{D42A27DB-BD31-4B8C-83A1-F6EECF244321}">
                <p14:modId xmlns:p14="http://schemas.microsoft.com/office/powerpoint/2010/main" val="1299894345"/>
              </p:ext>
            </p:extLst>
          </p:nvPr>
        </p:nvGraphicFramePr>
        <p:xfrm>
          <a:off x="762000" y="1274713"/>
          <a:ext cx="7620000" cy="4004255"/>
        </p:xfrm>
        <a:graphic>
          <a:graphicData uri="http://schemas.openxmlformats.org/presentationml/2006/ole">
            <mc:AlternateContent xmlns:mc="http://schemas.openxmlformats.org/markup-compatibility/2006">
              <mc:Choice xmlns:v="urn:schemas-microsoft-com:vml" Requires="v">
                <p:oleObj name="Acrobat Document" r:id="rId2" imgW="5074713" imgH="2666771" progId="Acrobat.Document.DC">
                  <p:embed/>
                </p:oleObj>
              </mc:Choice>
              <mc:Fallback>
                <p:oleObj name="Acrobat Document" r:id="rId2" imgW="5074713" imgH="2666771" progId="Acrobat.Document.DC">
                  <p:embed/>
                  <p:pic>
                    <p:nvPicPr>
                      <p:cNvPr id="0" name=""/>
                      <p:cNvPicPr/>
                      <p:nvPr/>
                    </p:nvPicPr>
                    <p:blipFill>
                      <a:blip r:embed="rId3"/>
                      <a:stretch>
                        <a:fillRect/>
                      </a:stretch>
                    </p:blipFill>
                    <p:spPr>
                      <a:xfrm>
                        <a:off x="762000" y="1274713"/>
                        <a:ext cx="7620000" cy="4004255"/>
                      </a:xfrm>
                      <a:prstGeom prst="rect">
                        <a:avLst/>
                      </a:prstGeom>
                    </p:spPr>
                  </p:pic>
                </p:oleObj>
              </mc:Fallback>
            </mc:AlternateContent>
          </a:graphicData>
        </a:graphic>
      </p:graphicFrame>
    </p:spTree>
    <p:extLst>
      <p:ext uri="{BB962C8B-B14F-4D97-AF65-F5344CB8AC3E}">
        <p14:creationId xmlns:p14="http://schemas.microsoft.com/office/powerpoint/2010/main" val="12482432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Aerospace Assumptions</a:t>
            </a:r>
          </a:p>
        </p:txBody>
      </p:sp>
      <p:sp>
        <p:nvSpPr>
          <p:cNvPr id="5" name="Content Placeholder 4">
            <a:extLst>
              <a:ext uri="{FF2B5EF4-FFF2-40B4-BE49-F238E27FC236}">
                <a16:creationId xmlns:a16="http://schemas.microsoft.com/office/drawing/2014/main" id="{FF864C60-A9C0-6547-BAA7-7053B858F986}"/>
              </a:ext>
            </a:extLst>
          </p:cNvPr>
          <p:cNvSpPr>
            <a:spLocks noGrp="1"/>
          </p:cNvSpPr>
          <p:nvPr>
            <p:ph sz="half" idx="1"/>
          </p:nvPr>
        </p:nvSpPr>
        <p:spPr>
          <a:xfrm>
            <a:off x="457199" y="1320104"/>
            <a:ext cx="4057651" cy="3328096"/>
          </a:xfrm>
        </p:spPr>
        <p:txBody>
          <a:bodyPr>
            <a:noAutofit/>
          </a:bodyPr>
          <a:lstStyle/>
          <a:p>
            <a:pPr marL="0" indent="0">
              <a:spcBef>
                <a:spcPts val="600"/>
              </a:spcBef>
              <a:buNone/>
            </a:pPr>
            <a:r>
              <a:rPr lang="en-US" sz="1800" dirty="0"/>
              <a:t>System</a:t>
            </a:r>
          </a:p>
          <a:p>
            <a:pPr>
              <a:spcBef>
                <a:spcPts val="600"/>
              </a:spcBef>
            </a:pPr>
            <a:r>
              <a:rPr lang="en-US" sz="1600" dirty="0"/>
              <a:t>Aerospace SunCell TPVs will be 250kW unit for General Aviation (GA)</a:t>
            </a:r>
          </a:p>
          <a:p>
            <a:pPr>
              <a:spcBef>
                <a:spcPts val="600"/>
              </a:spcBef>
            </a:pPr>
            <a:r>
              <a:rPr lang="en-US" sz="1600" dirty="0"/>
              <a:t>Life - design life 20 years</a:t>
            </a:r>
          </a:p>
          <a:p>
            <a:pPr>
              <a:spcBef>
                <a:spcPts val="600"/>
              </a:spcBef>
            </a:pPr>
            <a:r>
              <a:rPr lang="en-US" sz="1600" dirty="0"/>
              <a:t>Fuel source:  directly from water electrolyzer or hydrogen tank</a:t>
            </a:r>
          </a:p>
          <a:p>
            <a:pPr>
              <a:spcBef>
                <a:spcPts val="600"/>
              </a:spcBef>
            </a:pPr>
            <a:r>
              <a:rPr lang="en-US" sz="1600" dirty="0"/>
              <a:t>SunCell 250kW is baseline system with lease at $8,000 per year for GA use</a:t>
            </a:r>
          </a:p>
          <a:p>
            <a:pPr>
              <a:spcBef>
                <a:spcPts val="600"/>
              </a:spcBef>
            </a:pPr>
            <a:r>
              <a:rPr lang="en-US" sz="1600" dirty="0"/>
              <a:t>Upfront payment $80,000 per aircraft</a:t>
            </a:r>
          </a:p>
          <a:p>
            <a:pPr>
              <a:spcBef>
                <a:spcPts val="600"/>
              </a:spcBef>
            </a:pPr>
            <a:r>
              <a:rPr lang="en-US" sz="1600" dirty="0"/>
              <a:t>OEM provides startup power supply and surge power battery system</a:t>
            </a:r>
          </a:p>
          <a:p>
            <a:pPr>
              <a:spcBef>
                <a:spcPts val="600"/>
              </a:spcBef>
            </a:pPr>
            <a:r>
              <a:rPr lang="en-US" sz="1600" dirty="0"/>
              <a:t>No inverter,  OEM provides any conversion</a:t>
            </a:r>
          </a:p>
        </p:txBody>
      </p:sp>
      <p:sp>
        <p:nvSpPr>
          <p:cNvPr id="6" name="Content Placeholder 5">
            <a:extLst>
              <a:ext uri="{FF2B5EF4-FFF2-40B4-BE49-F238E27FC236}">
                <a16:creationId xmlns:a16="http://schemas.microsoft.com/office/drawing/2014/main" id="{AEBB2D85-6B36-DD4B-AB36-4944D1FAB0BF}"/>
              </a:ext>
            </a:extLst>
          </p:cNvPr>
          <p:cNvSpPr>
            <a:spLocks noGrp="1"/>
          </p:cNvSpPr>
          <p:nvPr>
            <p:ph sz="half" idx="2"/>
          </p:nvPr>
        </p:nvSpPr>
        <p:spPr>
          <a:xfrm>
            <a:off x="4629150" y="1320105"/>
            <a:ext cx="3886200" cy="3328096"/>
          </a:xfrm>
        </p:spPr>
        <p:txBody>
          <a:bodyPr>
            <a:normAutofit/>
          </a:bodyPr>
          <a:lstStyle/>
          <a:p>
            <a:pPr marL="0" indent="0">
              <a:spcBef>
                <a:spcPts val="600"/>
              </a:spcBef>
              <a:buNone/>
            </a:pPr>
            <a:r>
              <a:rPr lang="en-US" sz="1800" dirty="0"/>
              <a:t>Market</a:t>
            </a:r>
          </a:p>
          <a:p>
            <a:pPr>
              <a:spcBef>
                <a:spcPts val="600"/>
              </a:spcBef>
            </a:pPr>
            <a:r>
              <a:rPr lang="en-US" sz="1600" dirty="0"/>
              <a:t>Active GA Aircraft 213,050 in US</a:t>
            </a:r>
          </a:p>
          <a:p>
            <a:pPr>
              <a:spcBef>
                <a:spcPts val="600"/>
              </a:spcBef>
            </a:pPr>
            <a:r>
              <a:rPr lang="en-US" sz="1600" dirty="0"/>
              <a:t>New builds 2,324</a:t>
            </a:r>
          </a:p>
          <a:p>
            <a:pPr>
              <a:spcBef>
                <a:spcPts val="600"/>
              </a:spcBef>
            </a:pPr>
            <a:r>
              <a:rPr lang="en-US" sz="1600" dirty="0"/>
              <a:t>GA jet fuel consumption 1,535M gallons or $3.8B ($2.46 / gallon) or $18K fuel / aircraft. </a:t>
            </a:r>
          </a:p>
          <a:p>
            <a:pPr>
              <a:spcBef>
                <a:spcPts val="600"/>
              </a:spcBef>
            </a:pPr>
            <a:r>
              <a:rPr lang="en-US" sz="1600" dirty="0"/>
              <a:t>Typical Cessna engine $27-50K with battery systems in development &gt;$80K</a:t>
            </a:r>
          </a:p>
        </p:txBody>
      </p:sp>
      <p:pic>
        <p:nvPicPr>
          <p:cNvPr id="2050" name="Picture 2" descr="Electric Aircraft - Diamond Aircraft Industries">
            <a:extLst>
              <a:ext uri="{FF2B5EF4-FFF2-40B4-BE49-F238E27FC236}">
                <a16:creationId xmlns:a16="http://schemas.microsoft.com/office/drawing/2014/main" id="{6D0D0F93-D9E9-104A-A82F-AFA677E62AAE}"/>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4876800" y="3962400"/>
            <a:ext cx="3511550" cy="1677719"/>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74FBC596-5473-FA4D-A627-7A6D918D63CF}"/>
              </a:ext>
            </a:extLst>
          </p:cNvPr>
          <p:cNvSpPr txBox="1">
            <a:spLocks/>
          </p:cNvSpPr>
          <p:nvPr/>
        </p:nvSpPr>
        <p:spPr>
          <a:xfrm>
            <a:off x="3600451" y="5791200"/>
            <a:ext cx="5543549" cy="49165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US" sz="1600" dirty="0">
                <a:solidFill>
                  <a:schemeClr val="accent4"/>
                </a:solidFill>
              </a:rPr>
              <a:t>SunCell offers significantly lower weight vs fuel or battery</a:t>
            </a:r>
          </a:p>
          <a:p>
            <a:pPr fontAlgn="auto">
              <a:spcAft>
                <a:spcPts val="0"/>
              </a:spcAft>
            </a:pPr>
            <a:endParaRPr lang="en-US" sz="1600" dirty="0">
              <a:solidFill>
                <a:schemeClr val="accent4"/>
              </a:solidFill>
            </a:endParaRPr>
          </a:p>
        </p:txBody>
      </p:sp>
    </p:spTree>
    <p:extLst>
      <p:ext uri="{BB962C8B-B14F-4D97-AF65-F5344CB8AC3E}">
        <p14:creationId xmlns:p14="http://schemas.microsoft.com/office/powerpoint/2010/main" val="22211551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Rectangle 5"/>
          <p:cNvSpPr>
            <a:spLocks noChangeArrowheads="1"/>
          </p:cNvSpPr>
          <p:nvPr/>
        </p:nvSpPr>
        <p:spPr bwMode="auto">
          <a:xfrm>
            <a:off x="425196" y="3886200"/>
            <a:ext cx="6417894" cy="853141"/>
          </a:xfrm>
          <a:prstGeom prst="rect">
            <a:avLst/>
          </a:prstGeom>
        </p:spPr>
        <p:txBody>
          <a:bodyPr vert="horz" lIns="91440" tIns="45720" rIns="91440" bIns="45720" rtlCol="0" anchor="ctr">
            <a:noAutofit/>
          </a:bodyPr>
          <a:lstStyle/>
          <a:p>
            <a:pPr defTabSz="914400" fontAlgn="b">
              <a:lnSpc>
                <a:spcPct val="90000"/>
              </a:lnSpc>
              <a:spcBef>
                <a:spcPct val="0"/>
              </a:spcBef>
              <a:spcAft>
                <a:spcPts val="600"/>
              </a:spcAft>
            </a:pPr>
            <a:endParaRPr lang="en-US" sz="1200" b="1" dirty="0">
              <a:solidFill>
                <a:schemeClr val="bg1"/>
              </a:solidFill>
              <a:latin typeface="+mj-lt"/>
              <a:ea typeface="+mj-ea"/>
              <a:cs typeface="+mj-cs"/>
            </a:endParaRPr>
          </a:p>
          <a:p>
            <a:pPr defTabSz="914400" fontAlgn="b">
              <a:lnSpc>
                <a:spcPct val="90000"/>
              </a:lnSpc>
              <a:spcBef>
                <a:spcPct val="0"/>
              </a:spcBef>
              <a:spcAft>
                <a:spcPts val="600"/>
              </a:spcAft>
            </a:pPr>
            <a:r>
              <a:rPr lang="en-US" sz="1200" b="1" dirty="0">
                <a:solidFill>
                  <a:schemeClr val="bg1"/>
                </a:solidFill>
                <a:latin typeface="+mj-lt"/>
                <a:ea typeface="+mj-ea"/>
                <a:cs typeface="+mj-cs"/>
              </a:rPr>
              <a:t>105 Terry Drive ∙ Ste 103 ∙ Newtown PA 18940 ∙ </a:t>
            </a:r>
          </a:p>
          <a:p>
            <a:pPr defTabSz="914400" fontAlgn="b">
              <a:lnSpc>
                <a:spcPct val="90000"/>
              </a:lnSpc>
              <a:spcBef>
                <a:spcPct val="0"/>
              </a:spcBef>
              <a:spcAft>
                <a:spcPts val="600"/>
              </a:spcAft>
            </a:pPr>
            <a:r>
              <a:rPr lang="en-US" sz="1200" b="1" dirty="0">
                <a:solidFill>
                  <a:schemeClr val="bg1"/>
                </a:solidFill>
                <a:latin typeface="+mj-lt"/>
                <a:ea typeface="+mj-ea"/>
                <a:cs typeface="+mj-cs"/>
              </a:rPr>
              <a:t>Phone: </a:t>
            </a:r>
            <a:r>
              <a:rPr lang="en-US" sz="1200" b="1" dirty="0">
                <a:solidFill>
                  <a:srgbClr val="FF0000"/>
                </a:solidFill>
                <a:latin typeface="+mj-lt"/>
                <a:ea typeface="+mj-ea"/>
                <a:cs typeface="+mj-cs"/>
              </a:rPr>
              <a:t>609-490-1090</a:t>
            </a:r>
            <a:r>
              <a:rPr lang="en-US" sz="1200" b="1" dirty="0">
                <a:solidFill>
                  <a:schemeClr val="bg1"/>
                </a:solidFill>
                <a:latin typeface="+mj-lt"/>
                <a:ea typeface="+mj-ea"/>
                <a:cs typeface="+mj-cs"/>
              </a:rPr>
              <a:t> ∙ Fax: </a:t>
            </a:r>
            <a:r>
              <a:rPr lang="en-US" sz="1200" b="1" dirty="0">
                <a:solidFill>
                  <a:srgbClr val="FF0000"/>
                </a:solidFill>
                <a:latin typeface="+mj-lt"/>
                <a:ea typeface="+mj-ea"/>
                <a:cs typeface="+mj-cs"/>
              </a:rPr>
              <a:t>609-490-1066</a:t>
            </a:r>
            <a:endParaRPr lang="en-US" sz="1200" dirty="0">
              <a:solidFill>
                <a:srgbClr val="FF0000"/>
              </a:solidFill>
              <a:latin typeface="+mj-lt"/>
              <a:ea typeface="+mj-ea"/>
              <a:cs typeface="+mj-cs"/>
            </a:endParaRPr>
          </a:p>
          <a:p>
            <a:pPr defTabSz="914400" fontAlgn="base">
              <a:lnSpc>
                <a:spcPct val="90000"/>
              </a:lnSpc>
              <a:spcBef>
                <a:spcPct val="0"/>
              </a:spcBef>
              <a:spcAft>
                <a:spcPts val="600"/>
              </a:spcAft>
            </a:pPr>
            <a:endParaRPr lang="en-US" sz="1200" dirty="0">
              <a:solidFill>
                <a:schemeClr val="bg1"/>
              </a:solidFill>
              <a:latin typeface="+mj-lt"/>
              <a:ea typeface="+mj-ea"/>
              <a:cs typeface="+mj-cs"/>
            </a:endParaRPr>
          </a:p>
        </p:txBody>
      </p:sp>
      <p:sp>
        <p:nvSpPr>
          <p:cNvPr id="7" name="TextBox 6">
            <a:extLst>
              <a:ext uri="{FF2B5EF4-FFF2-40B4-BE49-F238E27FC236}">
                <a16:creationId xmlns:a16="http://schemas.microsoft.com/office/drawing/2014/main" id="{42BF83B2-F251-9844-8844-B5F6B520FEE5}"/>
              </a:ext>
            </a:extLst>
          </p:cNvPr>
          <p:cNvSpPr txBox="1"/>
          <p:nvPr/>
        </p:nvSpPr>
        <p:spPr>
          <a:xfrm>
            <a:off x="425196" y="4956314"/>
            <a:ext cx="8293608" cy="1306417"/>
          </a:xfrm>
          <a:prstGeom prst="rect">
            <a:avLst/>
          </a:prstGeom>
        </p:spPr>
        <p:txBody>
          <a:bodyPr vert="horz" lIns="91440" tIns="45720" rIns="91440" bIns="45720" rtlCol="0">
            <a:normAutofit/>
          </a:bodyPr>
          <a:lstStyle/>
          <a:p>
            <a:pPr defTabSz="914400">
              <a:lnSpc>
                <a:spcPct val="90000"/>
              </a:lnSpc>
              <a:spcBef>
                <a:spcPts val="600"/>
              </a:spcBef>
            </a:pPr>
            <a:r>
              <a:rPr lang="en-US" sz="1500" dirty="0"/>
              <a:t>Reinventing power:  </a:t>
            </a:r>
            <a:r>
              <a:rPr lang="en-US" sz="1500" i="1" dirty="0"/>
              <a:t>safe, accessible, affordable, clean </a:t>
            </a:r>
          </a:p>
        </p:txBody>
      </p:sp>
      <p:pic>
        <p:nvPicPr>
          <p:cNvPr id="6" name="Picture 5">
            <a:extLst>
              <a:ext uri="{FF2B5EF4-FFF2-40B4-BE49-F238E27FC236}">
                <a16:creationId xmlns:a16="http://schemas.microsoft.com/office/drawing/2014/main" id="{CAC35461-EE95-7845-8D83-F6ABBB2925C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1167449"/>
            <a:ext cx="6629400" cy="2509332"/>
          </a:xfrm>
          <a:prstGeom prst="rect">
            <a:avLst/>
          </a:prstGeom>
        </p:spPr>
      </p:pic>
    </p:spTree>
    <p:extLst>
      <p:ext uri="{BB962C8B-B14F-4D97-AF65-F5344CB8AC3E}">
        <p14:creationId xmlns:p14="http://schemas.microsoft.com/office/powerpoint/2010/main" val="437462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p:cNvSpPr txBox="1">
            <a:spLocks/>
          </p:cNvSpPr>
          <p:nvPr/>
        </p:nvSpPr>
        <p:spPr>
          <a:xfrm>
            <a:off x="457200" y="228600"/>
            <a:ext cx="8382000" cy="609600"/>
          </a:xfrm>
          <a:prstGeom prst="rect">
            <a:avLst/>
          </a:prstGeom>
        </p:spPr>
        <p:txBody>
          <a:bodyPr/>
          <a:lstStyle>
            <a:lvl1pPr algn="l" rtl="0" eaLnBrk="0" fontAlgn="base" hangingPunct="0">
              <a:spcBef>
                <a:spcPct val="0"/>
              </a:spcBef>
              <a:spcAft>
                <a:spcPct val="0"/>
              </a:spcAft>
              <a:defRPr sz="2800">
                <a:solidFill>
                  <a:srgbClr val="000000"/>
                </a:solidFill>
                <a:latin typeface="+mj-lt"/>
                <a:ea typeface="+mj-ea"/>
                <a:cs typeface="+mj-cs"/>
              </a:defRPr>
            </a:lvl1pPr>
            <a:lvl2pPr algn="l" rtl="0" eaLnBrk="0" fontAlgn="base" hangingPunct="0">
              <a:spcBef>
                <a:spcPct val="0"/>
              </a:spcBef>
              <a:spcAft>
                <a:spcPct val="0"/>
              </a:spcAft>
              <a:defRPr sz="2800">
                <a:solidFill>
                  <a:srgbClr val="000000"/>
                </a:solidFill>
                <a:latin typeface="Tahoma" pitchFamily="34" charset="0"/>
              </a:defRPr>
            </a:lvl2pPr>
            <a:lvl3pPr algn="l" rtl="0" eaLnBrk="0" fontAlgn="base" hangingPunct="0">
              <a:spcBef>
                <a:spcPct val="0"/>
              </a:spcBef>
              <a:spcAft>
                <a:spcPct val="0"/>
              </a:spcAft>
              <a:defRPr sz="2800">
                <a:solidFill>
                  <a:srgbClr val="000000"/>
                </a:solidFill>
                <a:latin typeface="Tahoma" pitchFamily="34" charset="0"/>
              </a:defRPr>
            </a:lvl3pPr>
            <a:lvl4pPr algn="l" rtl="0" eaLnBrk="0" fontAlgn="base" hangingPunct="0">
              <a:spcBef>
                <a:spcPct val="0"/>
              </a:spcBef>
              <a:spcAft>
                <a:spcPct val="0"/>
              </a:spcAft>
              <a:defRPr sz="2800">
                <a:solidFill>
                  <a:srgbClr val="000000"/>
                </a:solidFill>
                <a:latin typeface="Tahoma" pitchFamily="34" charset="0"/>
              </a:defRPr>
            </a:lvl4pPr>
            <a:lvl5pPr algn="l" rtl="0" eaLnBrk="0" fontAlgn="base" hangingPunct="0">
              <a:spcBef>
                <a:spcPct val="0"/>
              </a:spcBef>
              <a:spcAft>
                <a:spcPct val="0"/>
              </a:spcAft>
              <a:defRPr sz="2800">
                <a:solidFill>
                  <a:srgbClr val="000000"/>
                </a:solidFill>
                <a:latin typeface="Tahoma" pitchFamily="34" charset="0"/>
              </a:defRPr>
            </a:lvl5pPr>
            <a:lvl6pPr marL="457200" algn="l" rtl="0" fontAlgn="base">
              <a:spcBef>
                <a:spcPct val="0"/>
              </a:spcBef>
              <a:spcAft>
                <a:spcPct val="0"/>
              </a:spcAft>
              <a:defRPr sz="2800">
                <a:solidFill>
                  <a:srgbClr val="000000"/>
                </a:solidFill>
                <a:latin typeface="Tahoma" pitchFamily="34" charset="0"/>
              </a:defRPr>
            </a:lvl6pPr>
            <a:lvl7pPr marL="914400" algn="l" rtl="0" fontAlgn="base">
              <a:spcBef>
                <a:spcPct val="0"/>
              </a:spcBef>
              <a:spcAft>
                <a:spcPct val="0"/>
              </a:spcAft>
              <a:defRPr sz="2800">
                <a:solidFill>
                  <a:srgbClr val="000000"/>
                </a:solidFill>
                <a:latin typeface="Tahoma" pitchFamily="34" charset="0"/>
              </a:defRPr>
            </a:lvl7pPr>
            <a:lvl8pPr marL="1371600" algn="l" rtl="0" fontAlgn="base">
              <a:spcBef>
                <a:spcPct val="0"/>
              </a:spcBef>
              <a:spcAft>
                <a:spcPct val="0"/>
              </a:spcAft>
              <a:defRPr sz="2800">
                <a:solidFill>
                  <a:srgbClr val="000000"/>
                </a:solidFill>
                <a:latin typeface="Tahoma" pitchFamily="34" charset="0"/>
              </a:defRPr>
            </a:lvl8pPr>
            <a:lvl9pPr marL="1828800" algn="l" rtl="0" fontAlgn="base">
              <a:spcBef>
                <a:spcPct val="0"/>
              </a:spcBef>
              <a:spcAft>
                <a:spcPct val="0"/>
              </a:spcAft>
              <a:defRPr sz="2800">
                <a:solidFill>
                  <a:srgbClr val="000000"/>
                </a:solidFill>
                <a:latin typeface="Tahoma" pitchFamily="34" charset="0"/>
              </a:defRPr>
            </a:lvl9p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Calibri Light"/>
              <a:ea typeface="+mj-ea"/>
              <a:cs typeface="+mj-cs"/>
            </a:endParaRPr>
          </a:p>
        </p:txBody>
      </p:sp>
      <p:graphicFrame>
        <p:nvGraphicFramePr>
          <p:cNvPr id="5" name="Diagram 4">
            <a:extLst>
              <a:ext uri="{FF2B5EF4-FFF2-40B4-BE49-F238E27FC236}">
                <a16:creationId xmlns:a16="http://schemas.microsoft.com/office/drawing/2014/main" id="{977BED74-36A2-DE48-8C60-412C54E62E86}"/>
              </a:ext>
            </a:extLst>
          </p:cNvPr>
          <p:cNvGraphicFramePr/>
          <p:nvPr/>
        </p:nvGraphicFramePr>
        <p:xfrm>
          <a:off x="240632" y="5844540"/>
          <a:ext cx="8153400" cy="5486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Graphic 5">
            <a:extLst>
              <a:ext uri="{FF2B5EF4-FFF2-40B4-BE49-F238E27FC236}">
                <a16:creationId xmlns:a16="http://schemas.microsoft.com/office/drawing/2014/main" id="{099F7A6D-EAB4-7D4C-8DB3-EAC942E3C933}"/>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flipH="1">
            <a:off x="850234" y="5882640"/>
            <a:ext cx="537587" cy="457200"/>
          </a:xfrm>
          <a:prstGeom prst="rect">
            <a:avLst/>
          </a:prstGeom>
        </p:spPr>
      </p:pic>
      <p:pic>
        <p:nvPicPr>
          <p:cNvPr id="7" name="Graphic 6">
            <a:extLst>
              <a:ext uri="{FF2B5EF4-FFF2-40B4-BE49-F238E27FC236}">
                <a16:creationId xmlns:a16="http://schemas.microsoft.com/office/drawing/2014/main" id="{C73FAB8B-B00A-234E-A269-9CC56C95E7D1}"/>
              </a:ext>
            </a:extLst>
          </p:cNvPr>
          <p:cNvPicPr>
            <a:picLocks noChangeAspect="1"/>
          </p:cNvPicPr>
          <p:nvPr/>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2450434" y="5882640"/>
            <a:ext cx="537587" cy="457200"/>
          </a:xfrm>
          <a:prstGeom prst="rect">
            <a:avLst/>
          </a:prstGeom>
        </p:spPr>
      </p:pic>
      <p:pic>
        <p:nvPicPr>
          <p:cNvPr id="9" name="Graphic 8">
            <a:extLst>
              <a:ext uri="{FF2B5EF4-FFF2-40B4-BE49-F238E27FC236}">
                <a16:creationId xmlns:a16="http://schemas.microsoft.com/office/drawing/2014/main" id="{BAB02317-A2F4-A547-BBDF-56B02F0E54A8}"/>
              </a:ext>
            </a:extLst>
          </p:cNvPr>
          <p:cNvPicPr>
            <a:picLocks noChangeAspect="1"/>
          </p:cNvPicPr>
          <p:nvPr/>
        </p:nvPicPr>
        <p: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4046447" y="5882640"/>
            <a:ext cx="537587" cy="457200"/>
          </a:xfrm>
          <a:prstGeom prst="rect">
            <a:avLst/>
          </a:prstGeom>
        </p:spPr>
      </p:pic>
      <p:pic>
        <p:nvPicPr>
          <p:cNvPr id="10" name="Graphic 9">
            <a:extLst>
              <a:ext uri="{FF2B5EF4-FFF2-40B4-BE49-F238E27FC236}">
                <a16:creationId xmlns:a16="http://schemas.microsoft.com/office/drawing/2014/main" id="{C343F616-6D3D-714F-AE5E-D867A9EFA75C}"/>
              </a:ext>
            </a:extLst>
          </p:cNvPr>
          <p:cNvPicPr>
            <a:picLocks noChangeAspect="1"/>
          </p:cNvPicPr>
          <p:nvPr/>
        </p:nvPicPr>
        <p:blipFill>
          <a:blip r:embed="rId14" cstate="email">
            <a:biLevel thresh="75000"/>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5570447" y="5882640"/>
            <a:ext cx="537587" cy="457200"/>
          </a:xfrm>
          <a:prstGeom prst="rect">
            <a:avLst/>
          </a:prstGeom>
        </p:spPr>
      </p:pic>
      <p:pic>
        <p:nvPicPr>
          <p:cNvPr id="11" name="Picture 10">
            <a:extLst>
              <a:ext uri="{FF2B5EF4-FFF2-40B4-BE49-F238E27FC236}">
                <a16:creationId xmlns:a16="http://schemas.microsoft.com/office/drawing/2014/main" id="{E5A8EFD9-43A6-434A-8F10-49171B8CFE86}"/>
              </a:ext>
            </a:extLst>
          </p:cNvPr>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flipH="1">
            <a:off x="7212911" y="5844540"/>
            <a:ext cx="419123" cy="548640"/>
          </a:xfrm>
          <a:prstGeom prst="rect">
            <a:avLst/>
          </a:prstGeom>
        </p:spPr>
      </p:pic>
      <p:sp>
        <p:nvSpPr>
          <p:cNvPr id="12" name="Content Placeholder 11">
            <a:extLst>
              <a:ext uri="{FF2B5EF4-FFF2-40B4-BE49-F238E27FC236}">
                <a16:creationId xmlns:a16="http://schemas.microsoft.com/office/drawing/2014/main" id="{98EDBF89-2822-E64B-A249-3530CD6B3583}"/>
              </a:ext>
            </a:extLst>
          </p:cNvPr>
          <p:cNvSpPr>
            <a:spLocks noGrp="1"/>
          </p:cNvSpPr>
          <p:nvPr>
            <p:ph idx="1"/>
          </p:nvPr>
        </p:nvSpPr>
        <p:spPr>
          <a:xfrm>
            <a:off x="70540" y="1371600"/>
            <a:ext cx="6580848" cy="2778041"/>
          </a:xfrm>
        </p:spPr>
        <p:txBody>
          <a:bodyPr>
            <a:noAutofit/>
          </a:bodyPr>
          <a:lstStyle/>
          <a:p>
            <a:pPr algn="just"/>
            <a:r>
              <a:rPr lang="en-US" sz="2000" dirty="0"/>
              <a:t>We are pursuing commercial electrical power sources for essentially all power markets at the modular scale of 100-250 kW.</a:t>
            </a:r>
          </a:p>
          <a:p>
            <a:pPr algn="just"/>
            <a:r>
              <a:rPr lang="en-US" sz="2000" dirty="0"/>
              <a:t>We plan to lease autonomous TPV-SunCells on a time-of-use basis with no metering for all markets except for sales to auto manufacturers as passenger car and light-duty truck power sources due to the unique high power, relatively low kWh demand of these vehicles.</a:t>
            </a:r>
          </a:p>
          <a:p>
            <a:pPr algn="just"/>
            <a:r>
              <a:rPr lang="en-US" sz="2000" dirty="0"/>
              <a:t>We anticipate that green energy presales, licensing fees, and debt financing backed by kWh revenue streams will finance the commercial deployment.</a:t>
            </a:r>
          </a:p>
        </p:txBody>
      </p:sp>
      <p:sp>
        <p:nvSpPr>
          <p:cNvPr id="18" name="Slide Number Placeholder 17">
            <a:extLst>
              <a:ext uri="{FF2B5EF4-FFF2-40B4-BE49-F238E27FC236}">
                <a16:creationId xmlns:a16="http://schemas.microsoft.com/office/drawing/2014/main" id="{E972A02A-400A-5C4D-81D2-D9725F79F870}"/>
              </a:ext>
            </a:extLst>
          </p:cNvPr>
          <p:cNvSpPr>
            <a:spLocks noGrp="1"/>
          </p:cNvSpPr>
          <p:nvPr>
            <p:ph type="sldNum" sz="quarter" idx="12"/>
          </p:nvPr>
        </p:nvSpPr>
        <p:spPr>
          <a:xfrm>
            <a:off x="8499250" y="6393182"/>
            <a:ext cx="475321"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7C5E6FA-8574-A643-96EE-7101F12556FD}" type="slidenum">
              <a:rPr kumimoji="0" lang="en-US" sz="1400" b="0" i="0" u="none" strike="noStrike" kern="1200" cap="none" spc="0" normalizeH="0" baseline="0" noProof="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7" name="TextBox 16">
            <a:extLst>
              <a:ext uri="{FF2B5EF4-FFF2-40B4-BE49-F238E27FC236}">
                <a16:creationId xmlns:a16="http://schemas.microsoft.com/office/drawing/2014/main" id="{58066DB0-8AC4-2A46-844A-A16CF8F6DBCF}"/>
              </a:ext>
            </a:extLst>
          </p:cNvPr>
          <p:cNvSpPr txBox="1"/>
          <p:nvPr/>
        </p:nvSpPr>
        <p:spPr>
          <a:xfrm>
            <a:off x="48769" y="5066391"/>
            <a:ext cx="6602619" cy="707886"/>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1D6FA9">
                    <a:lumMod val="60000"/>
                    <a:lumOff val="40000"/>
                  </a:srgbClr>
                </a:solidFill>
                <a:effectLst/>
                <a:uLnTx/>
                <a:uFillTx/>
                <a:latin typeface="Calibri"/>
                <a:ea typeface="+mn-ea"/>
                <a:cs typeface="+mn-cs"/>
              </a:rPr>
              <a:t>We believe that Brilliant’s SunCell® is the most important energy technology ever.</a:t>
            </a:r>
          </a:p>
        </p:txBody>
      </p:sp>
      <p:sp>
        <p:nvSpPr>
          <p:cNvPr id="20" name="Title 7">
            <a:extLst>
              <a:ext uri="{FF2B5EF4-FFF2-40B4-BE49-F238E27FC236}">
                <a16:creationId xmlns:a16="http://schemas.microsoft.com/office/drawing/2014/main" id="{BBFE1FC8-1B40-9342-B127-F9BF7B401ECF}"/>
              </a:ext>
            </a:extLst>
          </p:cNvPr>
          <p:cNvSpPr>
            <a:spLocks noGrp="1"/>
          </p:cNvSpPr>
          <p:nvPr>
            <p:ph type="title"/>
          </p:nvPr>
        </p:nvSpPr>
        <p:spPr>
          <a:xfrm>
            <a:off x="313412" y="176422"/>
            <a:ext cx="7886700" cy="593877"/>
          </a:xfrm>
        </p:spPr>
        <p:txBody>
          <a:bodyPr>
            <a:normAutofit/>
          </a:bodyPr>
          <a:lstStyle/>
          <a:p>
            <a:r>
              <a:rPr lang="en-US" sz="3200" dirty="0">
                <a:solidFill>
                  <a:schemeClr val="bg1"/>
                </a:solidFill>
              </a:rPr>
              <a:t>Brilliant Light Power’s Path Forward</a:t>
            </a:r>
          </a:p>
        </p:txBody>
      </p:sp>
      <p:pic>
        <p:nvPicPr>
          <p:cNvPr id="30" name="Picture 29" descr="A group of skyscrapers in a city&#10;&#10;Description automatically generated with low confidence">
            <a:extLst>
              <a:ext uri="{FF2B5EF4-FFF2-40B4-BE49-F238E27FC236}">
                <a16:creationId xmlns:a16="http://schemas.microsoft.com/office/drawing/2014/main" id="{AFFEDE02-CEFD-CF42-B123-73E1E404E536}"/>
              </a:ext>
            </a:extLst>
          </p:cNvPr>
          <p:cNvPicPr>
            <a:picLocks noChangeAspect="1"/>
          </p:cNvPicPr>
          <p:nvPr/>
        </p:nvPicPr>
        <p:blipFill>
          <a:blip r:embed="rId17"/>
          <a:stretch>
            <a:fillRect/>
          </a:stretch>
        </p:blipFill>
        <p:spPr>
          <a:xfrm>
            <a:off x="6782222" y="987751"/>
            <a:ext cx="2361777" cy="1592410"/>
          </a:xfrm>
          <a:prstGeom prst="rect">
            <a:avLst/>
          </a:prstGeom>
        </p:spPr>
      </p:pic>
      <p:pic>
        <p:nvPicPr>
          <p:cNvPr id="31" name="Picture 30">
            <a:extLst>
              <a:ext uri="{FF2B5EF4-FFF2-40B4-BE49-F238E27FC236}">
                <a16:creationId xmlns:a16="http://schemas.microsoft.com/office/drawing/2014/main" id="{2D15BD51-0F40-1141-93A3-47C578491828}"/>
              </a:ext>
            </a:extLst>
          </p:cNvPr>
          <p:cNvPicPr>
            <a:picLocks noChangeAspect="1"/>
          </p:cNvPicPr>
          <p:nvPr/>
        </p:nvPicPr>
        <p:blipFill>
          <a:blip r:embed="rId18"/>
          <a:stretch>
            <a:fillRect/>
          </a:stretch>
        </p:blipFill>
        <p:spPr>
          <a:xfrm>
            <a:off x="6812766" y="2650397"/>
            <a:ext cx="2331234" cy="1360642"/>
          </a:xfrm>
          <a:prstGeom prst="rect">
            <a:avLst/>
          </a:prstGeom>
        </p:spPr>
      </p:pic>
      <p:pic>
        <p:nvPicPr>
          <p:cNvPr id="33" name="Picture 32" descr="A picture containing text, sky, grass, truck&#10;&#10;Description automatically generated">
            <a:extLst>
              <a:ext uri="{FF2B5EF4-FFF2-40B4-BE49-F238E27FC236}">
                <a16:creationId xmlns:a16="http://schemas.microsoft.com/office/drawing/2014/main" id="{181C110D-6B5B-7541-97F4-812B28276305}"/>
              </a:ext>
            </a:extLst>
          </p:cNvPr>
          <p:cNvPicPr>
            <a:picLocks noChangeAspect="1"/>
          </p:cNvPicPr>
          <p:nvPr/>
        </p:nvPicPr>
        <p:blipFill>
          <a:blip r:embed="rId19"/>
          <a:stretch>
            <a:fillRect/>
          </a:stretch>
        </p:blipFill>
        <p:spPr>
          <a:xfrm>
            <a:off x="6812766" y="4065922"/>
            <a:ext cx="2311173" cy="1685672"/>
          </a:xfrm>
          <a:prstGeom prst="rect">
            <a:avLst/>
          </a:prstGeom>
        </p:spPr>
      </p:pic>
    </p:spTree>
    <p:extLst>
      <p:ext uri="{BB962C8B-B14F-4D97-AF65-F5344CB8AC3E}">
        <p14:creationId xmlns:p14="http://schemas.microsoft.com/office/powerpoint/2010/main" val="7772977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p:cNvSpPr txBox="1">
            <a:spLocks/>
          </p:cNvSpPr>
          <p:nvPr/>
        </p:nvSpPr>
        <p:spPr>
          <a:xfrm>
            <a:off x="457200" y="228600"/>
            <a:ext cx="8382000" cy="609600"/>
          </a:xfrm>
          <a:prstGeom prst="rect">
            <a:avLst/>
          </a:prstGeom>
        </p:spPr>
        <p:txBody>
          <a:bodyPr/>
          <a:lstStyle>
            <a:lvl1pPr algn="l" rtl="0" eaLnBrk="0" fontAlgn="base" hangingPunct="0">
              <a:spcBef>
                <a:spcPct val="0"/>
              </a:spcBef>
              <a:spcAft>
                <a:spcPct val="0"/>
              </a:spcAft>
              <a:defRPr sz="2800">
                <a:solidFill>
                  <a:srgbClr val="000000"/>
                </a:solidFill>
                <a:latin typeface="+mj-lt"/>
                <a:ea typeface="+mj-ea"/>
                <a:cs typeface="+mj-cs"/>
              </a:defRPr>
            </a:lvl1pPr>
            <a:lvl2pPr algn="l" rtl="0" eaLnBrk="0" fontAlgn="base" hangingPunct="0">
              <a:spcBef>
                <a:spcPct val="0"/>
              </a:spcBef>
              <a:spcAft>
                <a:spcPct val="0"/>
              </a:spcAft>
              <a:defRPr sz="2800">
                <a:solidFill>
                  <a:srgbClr val="000000"/>
                </a:solidFill>
                <a:latin typeface="Tahoma" pitchFamily="34" charset="0"/>
              </a:defRPr>
            </a:lvl2pPr>
            <a:lvl3pPr algn="l" rtl="0" eaLnBrk="0" fontAlgn="base" hangingPunct="0">
              <a:spcBef>
                <a:spcPct val="0"/>
              </a:spcBef>
              <a:spcAft>
                <a:spcPct val="0"/>
              </a:spcAft>
              <a:defRPr sz="2800">
                <a:solidFill>
                  <a:srgbClr val="000000"/>
                </a:solidFill>
                <a:latin typeface="Tahoma" pitchFamily="34" charset="0"/>
              </a:defRPr>
            </a:lvl3pPr>
            <a:lvl4pPr algn="l" rtl="0" eaLnBrk="0" fontAlgn="base" hangingPunct="0">
              <a:spcBef>
                <a:spcPct val="0"/>
              </a:spcBef>
              <a:spcAft>
                <a:spcPct val="0"/>
              </a:spcAft>
              <a:defRPr sz="2800">
                <a:solidFill>
                  <a:srgbClr val="000000"/>
                </a:solidFill>
                <a:latin typeface="Tahoma" pitchFamily="34" charset="0"/>
              </a:defRPr>
            </a:lvl4pPr>
            <a:lvl5pPr algn="l" rtl="0" eaLnBrk="0" fontAlgn="base" hangingPunct="0">
              <a:spcBef>
                <a:spcPct val="0"/>
              </a:spcBef>
              <a:spcAft>
                <a:spcPct val="0"/>
              </a:spcAft>
              <a:defRPr sz="2800">
                <a:solidFill>
                  <a:srgbClr val="000000"/>
                </a:solidFill>
                <a:latin typeface="Tahoma" pitchFamily="34" charset="0"/>
              </a:defRPr>
            </a:lvl5pPr>
            <a:lvl6pPr marL="457200" algn="l" rtl="0" fontAlgn="base">
              <a:spcBef>
                <a:spcPct val="0"/>
              </a:spcBef>
              <a:spcAft>
                <a:spcPct val="0"/>
              </a:spcAft>
              <a:defRPr sz="2800">
                <a:solidFill>
                  <a:srgbClr val="000000"/>
                </a:solidFill>
                <a:latin typeface="Tahoma" pitchFamily="34" charset="0"/>
              </a:defRPr>
            </a:lvl6pPr>
            <a:lvl7pPr marL="914400" algn="l" rtl="0" fontAlgn="base">
              <a:spcBef>
                <a:spcPct val="0"/>
              </a:spcBef>
              <a:spcAft>
                <a:spcPct val="0"/>
              </a:spcAft>
              <a:defRPr sz="2800">
                <a:solidFill>
                  <a:srgbClr val="000000"/>
                </a:solidFill>
                <a:latin typeface="Tahoma" pitchFamily="34" charset="0"/>
              </a:defRPr>
            </a:lvl7pPr>
            <a:lvl8pPr marL="1371600" algn="l" rtl="0" fontAlgn="base">
              <a:spcBef>
                <a:spcPct val="0"/>
              </a:spcBef>
              <a:spcAft>
                <a:spcPct val="0"/>
              </a:spcAft>
              <a:defRPr sz="2800">
                <a:solidFill>
                  <a:srgbClr val="000000"/>
                </a:solidFill>
                <a:latin typeface="Tahoma" pitchFamily="34" charset="0"/>
              </a:defRPr>
            </a:lvl8pPr>
            <a:lvl9pPr marL="1828800" algn="l" rtl="0" fontAlgn="base">
              <a:spcBef>
                <a:spcPct val="0"/>
              </a:spcBef>
              <a:spcAft>
                <a:spcPct val="0"/>
              </a:spcAft>
              <a:defRPr sz="2800">
                <a:solidFill>
                  <a:srgbClr val="000000"/>
                </a:solidFill>
                <a:latin typeface="Tahoma" pitchFamily="34" charset="0"/>
              </a:defRPr>
            </a:lvl9p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Calibri Light"/>
              <a:ea typeface="+mj-ea"/>
              <a:cs typeface="+mj-cs"/>
            </a:endParaRPr>
          </a:p>
        </p:txBody>
      </p:sp>
      <p:graphicFrame>
        <p:nvGraphicFramePr>
          <p:cNvPr id="5" name="Diagram 4">
            <a:extLst>
              <a:ext uri="{FF2B5EF4-FFF2-40B4-BE49-F238E27FC236}">
                <a16:creationId xmlns:a16="http://schemas.microsoft.com/office/drawing/2014/main" id="{977BED74-36A2-DE48-8C60-412C54E62E86}"/>
              </a:ext>
            </a:extLst>
          </p:cNvPr>
          <p:cNvGraphicFramePr/>
          <p:nvPr/>
        </p:nvGraphicFramePr>
        <p:xfrm>
          <a:off x="240632" y="5844540"/>
          <a:ext cx="8153400" cy="5486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Graphic 5">
            <a:extLst>
              <a:ext uri="{FF2B5EF4-FFF2-40B4-BE49-F238E27FC236}">
                <a16:creationId xmlns:a16="http://schemas.microsoft.com/office/drawing/2014/main" id="{099F7A6D-EAB4-7D4C-8DB3-EAC942E3C933}"/>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flipH="1">
            <a:off x="850236" y="5882640"/>
            <a:ext cx="537587" cy="457200"/>
          </a:xfrm>
          <a:prstGeom prst="rect">
            <a:avLst/>
          </a:prstGeom>
        </p:spPr>
      </p:pic>
      <p:pic>
        <p:nvPicPr>
          <p:cNvPr id="7" name="Graphic 6">
            <a:extLst>
              <a:ext uri="{FF2B5EF4-FFF2-40B4-BE49-F238E27FC236}">
                <a16:creationId xmlns:a16="http://schemas.microsoft.com/office/drawing/2014/main" id="{C73FAB8B-B00A-234E-A269-9CC56C95E7D1}"/>
              </a:ext>
            </a:extLst>
          </p:cNvPr>
          <p:cNvPicPr>
            <a:picLocks noChangeAspect="1"/>
          </p:cNvPicPr>
          <p:nvPr/>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2450436" y="5882640"/>
            <a:ext cx="537587" cy="457200"/>
          </a:xfrm>
          <a:prstGeom prst="rect">
            <a:avLst/>
          </a:prstGeom>
        </p:spPr>
      </p:pic>
      <p:pic>
        <p:nvPicPr>
          <p:cNvPr id="9" name="Graphic 8">
            <a:extLst>
              <a:ext uri="{FF2B5EF4-FFF2-40B4-BE49-F238E27FC236}">
                <a16:creationId xmlns:a16="http://schemas.microsoft.com/office/drawing/2014/main" id="{BAB02317-A2F4-A547-BBDF-56B02F0E54A8}"/>
              </a:ext>
            </a:extLst>
          </p:cNvPr>
          <p:cNvPicPr>
            <a:picLocks noChangeAspect="1"/>
          </p:cNvPicPr>
          <p:nvPr/>
        </p:nvPicPr>
        <p: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4046449" y="5882640"/>
            <a:ext cx="537587" cy="457200"/>
          </a:xfrm>
          <a:prstGeom prst="rect">
            <a:avLst/>
          </a:prstGeom>
        </p:spPr>
      </p:pic>
      <p:pic>
        <p:nvPicPr>
          <p:cNvPr id="10" name="Graphic 9">
            <a:extLst>
              <a:ext uri="{FF2B5EF4-FFF2-40B4-BE49-F238E27FC236}">
                <a16:creationId xmlns:a16="http://schemas.microsoft.com/office/drawing/2014/main" id="{C343F616-6D3D-714F-AE5E-D867A9EFA75C}"/>
              </a:ext>
            </a:extLst>
          </p:cNvPr>
          <p:cNvPicPr>
            <a:picLocks noChangeAspect="1"/>
          </p:cNvPicPr>
          <p:nvPr/>
        </p:nvPicPr>
        <p:blipFill>
          <a:blip r:embed="rId14" cstate="email">
            <a:biLevel thresh="75000"/>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5570449" y="5882640"/>
            <a:ext cx="537587" cy="457200"/>
          </a:xfrm>
          <a:prstGeom prst="rect">
            <a:avLst/>
          </a:prstGeom>
        </p:spPr>
      </p:pic>
      <p:pic>
        <p:nvPicPr>
          <p:cNvPr id="11" name="Picture 10">
            <a:extLst>
              <a:ext uri="{FF2B5EF4-FFF2-40B4-BE49-F238E27FC236}">
                <a16:creationId xmlns:a16="http://schemas.microsoft.com/office/drawing/2014/main" id="{E5A8EFD9-43A6-434A-8F10-49171B8CFE86}"/>
              </a:ext>
            </a:extLst>
          </p:cNvPr>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flipH="1">
            <a:off x="7212913" y="5844540"/>
            <a:ext cx="419123" cy="548640"/>
          </a:xfrm>
          <a:prstGeom prst="rect">
            <a:avLst/>
          </a:prstGeom>
        </p:spPr>
      </p:pic>
      <p:sp>
        <p:nvSpPr>
          <p:cNvPr id="20" name="Title 7">
            <a:extLst>
              <a:ext uri="{FF2B5EF4-FFF2-40B4-BE49-F238E27FC236}">
                <a16:creationId xmlns:a16="http://schemas.microsoft.com/office/drawing/2014/main" id="{BBFE1FC8-1B40-9342-B127-F9BF7B401ECF}"/>
              </a:ext>
            </a:extLst>
          </p:cNvPr>
          <p:cNvSpPr>
            <a:spLocks noGrp="1"/>
          </p:cNvSpPr>
          <p:nvPr>
            <p:ph type="title"/>
          </p:nvPr>
        </p:nvSpPr>
        <p:spPr>
          <a:xfrm>
            <a:off x="313412" y="176424"/>
            <a:ext cx="7886700" cy="593877"/>
          </a:xfrm>
        </p:spPr>
        <p:txBody>
          <a:bodyPr>
            <a:normAutofit/>
          </a:bodyPr>
          <a:lstStyle/>
          <a:p>
            <a:r>
              <a:rPr lang="en-US" sz="3200" dirty="0">
                <a:solidFill>
                  <a:schemeClr val="bg1"/>
                </a:solidFill>
              </a:rPr>
              <a:t>Brilliant Light Power’s Path Forward</a:t>
            </a:r>
          </a:p>
        </p:txBody>
      </p:sp>
      <p:sp>
        <p:nvSpPr>
          <p:cNvPr id="12" name="Content Placeholder 11">
            <a:extLst>
              <a:ext uri="{FF2B5EF4-FFF2-40B4-BE49-F238E27FC236}">
                <a16:creationId xmlns:a16="http://schemas.microsoft.com/office/drawing/2014/main" id="{98EDBF89-2822-E64B-A249-3530CD6B3583}"/>
              </a:ext>
            </a:extLst>
          </p:cNvPr>
          <p:cNvSpPr>
            <a:spLocks noGrp="1"/>
          </p:cNvSpPr>
          <p:nvPr>
            <p:ph idx="1"/>
          </p:nvPr>
        </p:nvSpPr>
        <p:spPr>
          <a:xfrm>
            <a:off x="0" y="1185310"/>
            <a:ext cx="6622772" cy="4031842"/>
          </a:xfrm>
        </p:spPr>
        <p:txBody>
          <a:bodyPr>
            <a:noAutofit/>
          </a:bodyPr>
          <a:lstStyle/>
          <a:p>
            <a:pPr algn="just"/>
            <a:r>
              <a:rPr lang="en-US" sz="2000" dirty="0"/>
              <a:t>The TPV-SunCell Electric Power systems are capable of being commercialized using known vendor-supplied components given in the corresponding bill of materials. </a:t>
            </a:r>
          </a:p>
          <a:p>
            <a:pPr algn="just"/>
            <a:r>
              <a:rPr lang="en-US" sz="2000" dirty="0"/>
              <a:t>We plan to at least partially outsource the development of commercial products from our current pilot systems using contract commercialization companies such as SwRI, Fraunhofer, and Battelle. </a:t>
            </a:r>
          </a:p>
          <a:p>
            <a:pPr algn="just"/>
            <a:r>
              <a:rPr lang="en-US" sz="2000" dirty="0"/>
              <a:t>All aspects of commercialization can be achieved under fee for materials, labor, and service contracts.  We plan to outsource fabricated parts and assembly to large contract manufacturers such as Flex, Sanmina, and Jabil and outsource installation and maintenance to EPC firms such as Bechtel, Fluor, and </a:t>
            </a:r>
            <a:r>
              <a:rPr lang="en-US" sz="2000" dirty="0" err="1"/>
              <a:t>Henkels</a:t>
            </a:r>
            <a:r>
              <a:rPr lang="en-US" sz="2000"/>
              <a:t> and McCoy.</a:t>
            </a:r>
          </a:p>
        </p:txBody>
      </p:sp>
      <p:sp>
        <p:nvSpPr>
          <p:cNvPr id="18" name="Slide Number Placeholder 17">
            <a:extLst>
              <a:ext uri="{FF2B5EF4-FFF2-40B4-BE49-F238E27FC236}">
                <a16:creationId xmlns:a16="http://schemas.microsoft.com/office/drawing/2014/main" id="{E972A02A-400A-5C4D-81D2-D9725F79F870}"/>
              </a:ext>
            </a:extLst>
          </p:cNvPr>
          <p:cNvSpPr>
            <a:spLocks noGrp="1"/>
          </p:cNvSpPr>
          <p:nvPr>
            <p:ph type="sldNum" sz="quarter" idx="12"/>
          </p:nvPr>
        </p:nvSpPr>
        <p:spPr>
          <a:xfrm>
            <a:off x="8499252" y="6393184"/>
            <a:ext cx="475321"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7C5E6FA-8574-A643-96EE-7101F12556FD}" type="slidenum">
              <a:rPr kumimoji="0" lang="en-US" sz="1400" b="0" i="0" u="none" strike="noStrike" kern="1200" cap="none" spc="0" normalizeH="0" baseline="0" noProof="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17" name="TextBox 16">
            <a:extLst>
              <a:ext uri="{FF2B5EF4-FFF2-40B4-BE49-F238E27FC236}">
                <a16:creationId xmlns:a16="http://schemas.microsoft.com/office/drawing/2014/main" id="{58066DB0-8AC4-2A46-844A-A16CF8F6DBCF}"/>
              </a:ext>
            </a:extLst>
          </p:cNvPr>
          <p:cNvSpPr txBox="1"/>
          <p:nvPr/>
        </p:nvSpPr>
        <p:spPr>
          <a:xfrm>
            <a:off x="22466" y="5417869"/>
            <a:ext cx="8583403"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1D6FA9">
                    <a:lumMod val="60000"/>
                    <a:lumOff val="40000"/>
                  </a:srgbClr>
                </a:solidFill>
                <a:effectLst/>
                <a:uLnTx/>
                <a:uFillTx/>
                <a:latin typeface="Calibri"/>
                <a:ea typeface="+mn-ea"/>
                <a:cs typeface="+mn-cs"/>
              </a:rPr>
              <a:t>We believe that Brilliant’s SunCell® is the most important energy technology ever.</a:t>
            </a:r>
          </a:p>
        </p:txBody>
      </p:sp>
      <p:pic>
        <p:nvPicPr>
          <p:cNvPr id="19" name="Picture 18" descr="A picture containing text, boat, sky, water&#10;&#10;Description automatically generated">
            <a:extLst>
              <a:ext uri="{FF2B5EF4-FFF2-40B4-BE49-F238E27FC236}">
                <a16:creationId xmlns:a16="http://schemas.microsoft.com/office/drawing/2014/main" id="{853ECE37-F4A5-D540-9475-10D50C5547A0}"/>
              </a:ext>
            </a:extLst>
          </p:cNvPr>
          <p:cNvPicPr>
            <a:picLocks noChangeAspect="1"/>
          </p:cNvPicPr>
          <p:nvPr/>
        </p:nvPicPr>
        <p:blipFill>
          <a:blip r:embed="rId17"/>
          <a:stretch>
            <a:fillRect/>
          </a:stretch>
        </p:blipFill>
        <p:spPr>
          <a:xfrm>
            <a:off x="6628885" y="974834"/>
            <a:ext cx="2492653" cy="1407416"/>
          </a:xfrm>
          <a:prstGeom prst="rect">
            <a:avLst/>
          </a:prstGeom>
        </p:spPr>
      </p:pic>
      <p:pic>
        <p:nvPicPr>
          <p:cNvPr id="22" name="Picture 21" descr="A yellow train on the tracks&#10;&#10;Description automatically generated with low confidence">
            <a:extLst>
              <a:ext uri="{FF2B5EF4-FFF2-40B4-BE49-F238E27FC236}">
                <a16:creationId xmlns:a16="http://schemas.microsoft.com/office/drawing/2014/main" id="{896B5A7B-59EA-EB4E-A397-3F220AB0232B}"/>
              </a:ext>
            </a:extLst>
          </p:cNvPr>
          <p:cNvPicPr>
            <a:picLocks noChangeAspect="1"/>
          </p:cNvPicPr>
          <p:nvPr/>
        </p:nvPicPr>
        <p:blipFill>
          <a:blip r:embed="rId18"/>
          <a:stretch>
            <a:fillRect/>
          </a:stretch>
        </p:blipFill>
        <p:spPr>
          <a:xfrm>
            <a:off x="6626759" y="2476022"/>
            <a:ext cx="2507815" cy="1056816"/>
          </a:xfrm>
          <a:prstGeom prst="rect">
            <a:avLst/>
          </a:prstGeom>
        </p:spPr>
      </p:pic>
      <p:pic>
        <p:nvPicPr>
          <p:cNvPr id="23" name="Picture 22">
            <a:extLst>
              <a:ext uri="{FF2B5EF4-FFF2-40B4-BE49-F238E27FC236}">
                <a16:creationId xmlns:a16="http://schemas.microsoft.com/office/drawing/2014/main" id="{3FED4A54-1908-A44A-BF98-6F07175D659C}"/>
              </a:ext>
            </a:extLst>
          </p:cNvPr>
          <p:cNvPicPr>
            <a:picLocks noChangeAspect="1"/>
          </p:cNvPicPr>
          <p:nvPr/>
        </p:nvPicPr>
        <p:blipFill>
          <a:blip r:embed="rId19"/>
          <a:stretch>
            <a:fillRect/>
          </a:stretch>
        </p:blipFill>
        <p:spPr>
          <a:xfrm>
            <a:off x="6626757" y="3660300"/>
            <a:ext cx="2508850" cy="1356135"/>
          </a:xfrm>
          <a:prstGeom prst="rect">
            <a:avLst/>
          </a:prstGeom>
        </p:spPr>
      </p:pic>
    </p:spTree>
    <p:extLst>
      <p:ext uri="{BB962C8B-B14F-4D97-AF65-F5344CB8AC3E}">
        <p14:creationId xmlns:p14="http://schemas.microsoft.com/office/powerpoint/2010/main" val="5598419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p:cNvSpPr txBox="1">
            <a:spLocks/>
          </p:cNvSpPr>
          <p:nvPr/>
        </p:nvSpPr>
        <p:spPr>
          <a:xfrm>
            <a:off x="457200" y="228600"/>
            <a:ext cx="8382000" cy="609600"/>
          </a:xfrm>
          <a:prstGeom prst="rect">
            <a:avLst/>
          </a:prstGeom>
        </p:spPr>
        <p:txBody>
          <a:bodyPr/>
          <a:lstStyle>
            <a:lvl1pPr algn="l" rtl="0" eaLnBrk="0" fontAlgn="base" hangingPunct="0">
              <a:spcBef>
                <a:spcPct val="0"/>
              </a:spcBef>
              <a:spcAft>
                <a:spcPct val="0"/>
              </a:spcAft>
              <a:defRPr sz="2800">
                <a:solidFill>
                  <a:srgbClr val="000000"/>
                </a:solidFill>
                <a:latin typeface="+mj-lt"/>
                <a:ea typeface="+mj-ea"/>
                <a:cs typeface="+mj-cs"/>
              </a:defRPr>
            </a:lvl1pPr>
            <a:lvl2pPr algn="l" rtl="0" eaLnBrk="0" fontAlgn="base" hangingPunct="0">
              <a:spcBef>
                <a:spcPct val="0"/>
              </a:spcBef>
              <a:spcAft>
                <a:spcPct val="0"/>
              </a:spcAft>
              <a:defRPr sz="2800">
                <a:solidFill>
                  <a:srgbClr val="000000"/>
                </a:solidFill>
                <a:latin typeface="Tahoma" pitchFamily="34" charset="0"/>
              </a:defRPr>
            </a:lvl2pPr>
            <a:lvl3pPr algn="l" rtl="0" eaLnBrk="0" fontAlgn="base" hangingPunct="0">
              <a:spcBef>
                <a:spcPct val="0"/>
              </a:spcBef>
              <a:spcAft>
                <a:spcPct val="0"/>
              </a:spcAft>
              <a:defRPr sz="2800">
                <a:solidFill>
                  <a:srgbClr val="000000"/>
                </a:solidFill>
                <a:latin typeface="Tahoma" pitchFamily="34" charset="0"/>
              </a:defRPr>
            </a:lvl3pPr>
            <a:lvl4pPr algn="l" rtl="0" eaLnBrk="0" fontAlgn="base" hangingPunct="0">
              <a:spcBef>
                <a:spcPct val="0"/>
              </a:spcBef>
              <a:spcAft>
                <a:spcPct val="0"/>
              </a:spcAft>
              <a:defRPr sz="2800">
                <a:solidFill>
                  <a:srgbClr val="000000"/>
                </a:solidFill>
                <a:latin typeface="Tahoma" pitchFamily="34" charset="0"/>
              </a:defRPr>
            </a:lvl4pPr>
            <a:lvl5pPr algn="l" rtl="0" eaLnBrk="0" fontAlgn="base" hangingPunct="0">
              <a:spcBef>
                <a:spcPct val="0"/>
              </a:spcBef>
              <a:spcAft>
                <a:spcPct val="0"/>
              </a:spcAft>
              <a:defRPr sz="2800">
                <a:solidFill>
                  <a:srgbClr val="000000"/>
                </a:solidFill>
                <a:latin typeface="Tahoma" pitchFamily="34" charset="0"/>
              </a:defRPr>
            </a:lvl5pPr>
            <a:lvl6pPr marL="457200" algn="l" rtl="0" fontAlgn="base">
              <a:spcBef>
                <a:spcPct val="0"/>
              </a:spcBef>
              <a:spcAft>
                <a:spcPct val="0"/>
              </a:spcAft>
              <a:defRPr sz="2800">
                <a:solidFill>
                  <a:srgbClr val="000000"/>
                </a:solidFill>
                <a:latin typeface="Tahoma" pitchFamily="34" charset="0"/>
              </a:defRPr>
            </a:lvl6pPr>
            <a:lvl7pPr marL="914400" algn="l" rtl="0" fontAlgn="base">
              <a:spcBef>
                <a:spcPct val="0"/>
              </a:spcBef>
              <a:spcAft>
                <a:spcPct val="0"/>
              </a:spcAft>
              <a:defRPr sz="2800">
                <a:solidFill>
                  <a:srgbClr val="000000"/>
                </a:solidFill>
                <a:latin typeface="Tahoma" pitchFamily="34" charset="0"/>
              </a:defRPr>
            </a:lvl7pPr>
            <a:lvl8pPr marL="1371600" algn="l" rtl="0" fontAlgn="base">
              <a:spcBef>
                <a:spcPct val="0"/>
              </a:spcBef>
              <a:spcAft>
                <a:spcPct val="0"/>
              </a:spcAft>
              <a:defRPr sz="2800">
                <a:solidFill>
                  <a:srgbClr val="000000"/>
                </a:solidFill>
                <a:latin typeface="Tahoma" pitchFamily="34" charset="0"/>
              </a:defRPr>
            </a:lvl8pPr>
            <a:lvl9pPr marL="1828800" algn="l" rtl="0" fontAlgn="base">
              <a:spcBef>
                <a:spcPct val="0"/>
              </a:spcBef>
              <a:spcAft>
                <a:spcPct val="0"/>
              </a:spcAft>
              <a:defRPr sz="2800">
                <a:solidFill>
                  <a:srgbClr val="000000"/>
                </a:solidFill>
                <a:latin typeface="Tahoma" pitchFamily="34" charset="0"/>
              </a:defRPr>
            </a:lvl9p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en-US" sz="2800" b="0" i="0" u="none" strike="noStrike" kern="0" cap="none" spc="0" normalizeH="0" baseline="0" noProof="0">
              <a:ln>
                <a:noFill/>
              </a:ln>
              <a:solidFill>
                <a:srgbClr val="000000"/>
              </a:solidFill>
              <a:effectLst/>
              <a:uLnTx/>
              <a:uFillTx/>
              <a:latin typeface="Calibri Light"/>
              <a:ea typeface="+mj-ea"/>
              <a:cs typeface="+mj-cs"/>
            </a:endParaRPr>
          </a:p>
        </p:txBody>
      </p:sp>
      <p:graphicFrame>
        <p:nvGraphicFramePr>
          <p:cNvPr id="5" name="Diagram 4">
            <a:extLst>
              <a:ext uri="{FF2B5EF4-FFF2-40B4-BE49-F238E27FC236}">
                <a16:creationId xmlns:a16="http://schemas.microsoft.com/office/drawing/2014/main" id="{977BED74-36A2-DE48-8C60-412C54E62E86}"/>
              </a:ext>
            </a:extLst>
          </p:cNvPr>
          <p:cNvGraphicFramePr/>
          <p:nvPr/>
        </p:nvGraphicFramePr>
        <p:xfrm>
          <a:off x="240632" y="5844540"/>
          <a:ext cx="8153400" cy="5486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Graphic 5">
            <a:extLst>
              <a:ext uri="{FF2B5EF4-FFF2-40B4-BE49-F238E27FC236}">
                <a16:creationId xmlns:a16="http://schemas.microsoft.com/office/drawing/2014/main" id="{099F7A6D-EAB4-7D4C-8DB3-EAC942E3C933}"/>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flipH="1">
            <a:off x="850236" y="5882640"/>
            <a:ext cx="537587" cy="457200"/>
          </a:xfrm>
          <a:prstGeom prst="rect">
            <a:avLst/>
          </a:prstGeom>
        </p:spPr>
      </p:pic>
      <p:pic>
        <p:nvPicPr>
          <p:cNvPr id="7" name="Graphic 6">
            <a:extLst>
              <a:ext uri="{FF2B5EF4-FFF2-40B4-BE49-F238E27FC236}">
                <a16:creationId xmlns:a16="http://schemas.microsoft.com/office/drawing/2014/main" id="{C73FAB8B-B00A-234E-A269-9CC56C95E7D1}"/>
              </a:ext>
            </a:extLst>
          </p:cNvPr>
          <p:cNvPicPr>
            <a:picLocks noChangeAspect="1"/>
          </p:cNvPicPr>
          <p:nvPr/>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2450436" y="5882640"/>
            <a:ext cx="537587" cy="457200"/>
          </a:xfrm>
          <a:prstGeom prst="rect">
            <a:avLst/>
          </a:prstGeom>
        </p:spPr>
      </p:pic>
      <p:pic>
        <p:nvPicPr>
          <p:cNvPr id="9" name="Graphic 8">
            <a:extLst>
              <a:ext uri="{FF2B5EF4-FFF2-40B4-BE49-F238E27FC236}">
                <a16:creationId xmlns:a16="http://schemas.microsoft.com/office/drawing/2014/main" id="{BAB02317-A2F4-A547-BBDF-56B02F0E54A8}"/>
              </a:ext>
            </a:extLst>
          </p:cNvPr>
          <p:cNvPicPr>
            <a:picLocks noChangeAspect="1"/>
          </p:cNvPicPr>
          <p:nvPr/>
        </p:nvPicPr>
        <p: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4046449" y="5882640"/>
            <a:ext cx="537587" cy="457200"/>
          </a:xfrm>
          <a:prstGeom prst="rect">
            <a:avLst/>
          </a:prstGeom>
        </p:spPr>
      </p:pic>
      <p:pic>
        <p:nvPicPr>
          <p:cNvPr id="10" name="Graphic 9">
            <a:extLst>
              <a:ext uri="{FF2B5EF4-FFF2-40B4-BE49-F238E27FC236}">
                <a16:creationId xmlns:a16="http://schemas.microsoft.com/office/drawing/2014/main" id="{C343F616-6D3D-714F-AE5E-D867A9EFA75C}"/>
              </a:ext>
            </a:extLst>
          </p:cNvPr>
          <p:cNvPicPr>
            <a:picLocks noChangeAspect="1"/>
          </p:cNvPicPr>
          <p:nvPr/>
        </p:nvPicPr>
        <p:blipFill>
          <a:blip r:embed="rId14" cstate="email">
            <a:biLevel thresh="75000"/>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5570449" y="5882640"/>
            <a:ext cx="537587" cy="457200"/>
          </a:xfrm>
          <a:prstGeom prst="rect">
            <a:avLst/>
          </a:prstGeom>
        </p:spPr>
      </p:pic>
      <p:pic>
        <p:nvPicPr>
          <p:cNvPr id="11" name="Picture 10">
            <a:extLst>
              <a:ext uri="{FF2B5EF4-FFF2-40B4-BE49-F238E27FC236}">
                <a16:creationId xmlns:a16="http://schemas.microsoft.com/office/drawing/2014/main" id="{E5A8EFD9-43A6-434A-8F10-49171B8CFE86}"/>
              </a:ext>
            </a:extLst>
          </p:cNvPr>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flipH="1">
            <a:off x="7212913" y="5844540"/>
            <a:ext cx="419123" cy="548640"/>
          </a:xfrm>
          <a:prstGeom prst="rect">
            <a:avLst/>
          </a:prstGeom>
        </p:spPr>
      </p:pic>
      <p:sp>
        <p:nvSpPr>
          <p:cNvPr id="20" name="Title 7">
            <a:extLst>
              <a:ext uri="{FF2B5EF4-FFF2-40B4-BE49-F238E27FC236}">
                <a16:creationId xmlns:a16="http://schemas.microsoft.com/office/drawing/2014/main" id="{BBFE1FC8-1B40-9342-B127-F9BF7B401ECF}"/>
              </a:ext>
            </a:extLst>
          </p:cNvPr>
          <p:cNvSpPr>
            <a:spLocks noGrp="1"/>
          </p:cNvSpPr>
          <p:nvPr>
            <p:ph type="title"/>
          </p:nvPr>
        </p:nvSpPr>
        <p:spPr>
          <a:xfrm>
            <a:off x="313412" y="176424"/>
            <a:ext cx="7886700" cy="593877"/>
          </a:xfrm>
        </p:spPr>
        <p:txBody>
          <a:bodyPr>
            <a:normAutofit/>
          </a:bodyPr>
          <a:lstStyle/>
          <a:p>
            <a:r>
              <a:rPr lang="en-US" sz="3200">
                <a:solidFill>
                  <a:schemeClr val="bg1"/>
                </a:solidFill>
              </a:rPr>
              <a:t>Brilliant Light Power’s Path Forward</a:t>
            </a:r>
          </a:p>
        </p:txBody>
      </p:sp>
      <p:sp>
        <p:nvSpPr>
          <p:cNvPr id="12" name="Content Placeholder 11">
            <a:extLst>
              <a:ext uri="{FF2B5EF4-FFF2-40B4-BE49-F238E27FC236}">
                <a16:creationId xmlns:a16="http://schemas.microsoft.com/office/drawing/2014/main" id="{98EDBF89-2822-E64B-A249-3530CD6B3583}"/>
              </a:ext>
            </a:extLst>
          </p:cNvPr>
          <p:cNvSpPr>
            <a:spLocks noGrp="1"/>
          </p:cNvSpPr>
          <p:nvPr>
            <p:ph idx="1"/>
          </p:nvPr>
        </p:nvSpPr>
        <p:spPr>
          <a:xfrm>
            <a:off x="16114" y="1676557"/>
            <a:ext cx="6410758" cy="3015011"/>
          </a:xfrm>
        </p:spPr>
        <p:txBody>
          <a:bodyPr>
            <a:noAutofit/>
          </a:bodyPr>
          <a:lstStyle/>
          <a:p>
            <a:pPr algn="just"/>
            <a:r>
              <a:rPr lang="en-US" sz="2000" dirty="0"/>
              <a:t>We are acquiring spectral power measurements on continuous commercial scale optical power to provide specifications to TPV manufacturers such as Arzon Solar, Azure Space, and Boeing Spectral Labs.</a:t>
            </a:r>
          </a:p>
          <a:p>
            <a:pPr algn="just"/>
            <a:r>
              <a:rPr lang="en-US" sz="2000" dirty="0"/>
              <a:t>To launch commercialization, we are pursuing validation through industry testing of the optical power and corresponding applications.</a:t>
            </a:r>
          </a:p>
          <a:p>
            <a:pPr algn="just"/>
            <a:r>
              <a:rPr lang="en-US" sz="2000" dirty="0"/>
              <a:t>Theory resistance will be addressed by further independent Hydrino analytical validation.</a:t>
            </a:r>
          </a:p>
          <a:p>
            <a:pPr algn="just"/>
            <a:endParaRPr lang="en-US" sz="2000" dirty="0"/>
          </a:p>
          <a:p>
            <a:pPr marL="0" indent="0">
              <a:buNone/>
            </a:pPr>
            <a:endParaRPr lang="en-US" sz="1400" dirty="0"/>
          </a:p>
        </p:txBody>
      </p:sp>
      <p:sp>
        <p:nvSpPr>
          <p:cNvPr id="18" name="Slide Number Placeholder 17">
            <a:extLst>
              <a:ext uri="{FF2B5EF4-FFF2-40B4-BE49-F238E27FC236}">
                <a16:creationId xmlns:a16="http://schemas.microsoft.com/office/drawing/2014/main" id="{E972A02A-400A-5C4D-81D2-D9725F79F870}"/>
              </a:ext>
            </a:extLst>
          </p:cNvPr>
          <p:cNvSpPr>
            <a:spLocks noGrp="1"/>
          </p:cNvSpPr>
          <p:nvPr>
            <p:ph type="sldNum" sz="quarter" idx="12"/>
          </p:nvPr>
        </p:nvSpPr>
        <p:spPr>
          <a:xfrm>
            <a:off x="8499252" y="6393184"/>
            <a:ext cx="475321"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7C5E6FA-8574-A643-96EE-7101F12556FD}" type="slidenum">
              <a:rPr kumimoji="0" lang="en-US" sz="1400" b="0" i="0" u="none" strike="noStrike" kern="1200" cap="none" spc="0" normalizeH="0" baseline="0" noProof="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17" name="TextBox 16">
            <a:extLst>
              <a:ext uri="{FF2B5EF4-FFF2-40B4-BE49-F238E27FC236}">
                <a16:creationId xmlns:a16="http://schemas.microsoft.com/office/drawing/2014/main" id="{58066DB0-8AC4-2A46-844A-A16CF8F6DBCF}"/>
              </a:ext>
            </a:extLst>
          </p:cNvPr>
          <p:cNvSpPr txBox="1"/>
          <p:nvPr/>
        </p:nvSpPr>
        <p:spPr>
          <a:xfrm>
            <a:off x="48771" y="5066391"/>
            <a:ext cx="6602619" cy="707886"/>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1D6FA9">
                    <a:lumMod val="60000"/>
                    <a:lumOff val="40000"/>
                  </a:srgbClr>
                </a:solidFill>
                <a:effectLst/>
                <a:uLnTx/>
                <a:uFillTx/>
                <a:latin typeface="Calibri"/>
                <a:ea typeface="+mn-ea"/>
                <a:cs typeface="+mn-cs"/>
              </a:rPr>
              <a:t>We believe that Brilliant’s SunCell® is the most important energy technology ever.</a:t>
            </a:r>
          </a:p>
        </p:txBody>
      </p:sp>
      <p:pic>
        <p:nvPicPr>
          <p:cNvPr id="15" name="Picture 14" descr="Chart, line chart&#10;&#10;Description automatically generated">
            <a:extLst>
              <a:ext uri="{FF2B5EF4-FFF2-40B4-BE49-F238E27FC236}">
                <a16:creationId xmlns:a16="http://schemas.microsoft.com/office/drawing/2014/main" id="{09988506-5528-BF47-8452-73E76DB281B6}"/>
              </a:ext>
            </a:extLst>
          </p:cNvPr>
          <p:cNvPicPr>
            <a:picLocks noChangeAspect="1"/>
          </p:cNvPicPr>
          <p:nvPr/>
        </p:nvPicPr>
        <p:blipFill>
          <a:blip r:embed="rId17"/>
          <a:stretch>
            <a:fillRect/>
          </a:stretch>
        </p:blipFill>
        <p:spPr>
          <a:xfrm>
            <a:off x="6693362" y="3415321"/>
            <a:ext cx="2145838" cy="1059088"/>
          </a:xfrm>
          <a:prstGeom prst="rect">
            <a:avLst/>
          </a:prstGeom>
        </p:spPr>
      </p:pic>
      <p:sp>
        <p:nvSpPr>
          <p:cNvPr id="16" name="Rectangle 2">
            <a:extLst>
              <a:ext uri="{FF2B5EF4-FFF2-40B4-BE49-F238E27FC236}">
                <a16:creationId xmlns:a16="http://schemas.microsoft.com/office/drawing/2014/main" id="{4A1AB137-F4FB-6843-ABA2-8E2CAC5A555C}"/>
              </a:ext>
            </a:extLst>
          </p:cNvPr>
          <p:cNvSpPr>
            <a:spLocks noChangeArrowheads="1"/>
          </p:cNvSpPr>
          <p:nvPr/>
        </p:nvSpPr>
        <p:spPr bwMode="auto">
          <a:xfrm flipV="1">
            <a:off x="11046711" y="2827831"/>
            <a:ext cx="2803133" cy="47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aphicFrame>
        <p:nvGraphicFramePr>
          <p:cNvPr id="22" name="Object 21">
            <a:extLst>
              <a:ext uri="{FF2B5EF4-FFF2-40B4-BE49-F238E27FC236}">
                <a16:creationId xmlns:a16="http://schemas.microsoft.com/office/drawing/2014/main" id="{445EEA25-2822-1C4D-A11E-A657CD8D3B31}"/>
              </a:ext>
            </a:extLst>
          </p:cNvPr>
          <p:cNvGraphicFramePr>
            <a:graphicFrameLocks noChangeAspect="1"/>
          </p:cNvGraphicFramePr>
          <p:nvPr/>
        </p:nvGraphicFramePr>
        <p:xfrm>
          <a:off x="7104198" y="4524209"/>
          <a:ext cx="1353144" cy="985299"/>
        </p:xfrm>
        <a:graphic>
          <a:graphicData uri="http://schemas.openxmlformats.org/presentationml/2006/ole">
            <mc:AlternateContent xmlns:mc="http://schemas.openxmlformats.org/markup-compatibility/2006">
              <mc:Choice xmlns:v="urn:schemas-microsoft-com:vml" Requires="v">
                <p:oleObj name="Picture" r:id="rId18" imgW="10668000" imgH="7772400" progId="Word.Picture.8">
                  <p:embed/>
                </p:oleObj>
              </mc:Choice>
              <mc:Fallback>
                <p:oleObj name="Picture" r:id="rId18" imgW="10668000" imgH="7772400" progId="Word.Picture.8">
                  <p:embed/>
                  <p:pic>
                    <p:nvPicPr>
                      <p:cNvPr id="22" name="Object 21">
                        <a:extLst>
                          <a:ext uri="{FF2B5EF4-FFF2-40B4-BE49-F238E27FC236}">
                            <a16:creationId xmlns:a16="http://schemas.microsoft.com/office/drawing/2014/main" id="{445EEA25-2822-1C4D-A11E-A657CD8D3B31}"/>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104198" y="4524209"/>
                        <a:ext cx="1353144" cy="985299"/>
                      </a:xfrm>
                      <a:prstGeom prst="rect">
                        <a:avLst/>
                      </a:prstGeom>
                      <a:noFill/>
                    </p:spPr>
                  </p:pic>
                </p:oleObj>
              </mc:Fallback>
            </mc:AlternateContent>
          </a:graphicData>
        </a:graphic>
      </p:graphicFrame>
      <p:pic>
        <p:nvPicPr>
          <p:cNvPr id="4" name="Picture 3" descr="A bright light in a dark room&#10;&#10;Description automatically generated with medium confidence">
            <a:extLst>
              <a:ext uri="{FF2B5EF4-FFF2-40B4-BE49-F238E27FC236}">
                <a16:creationId xmlns:a16="http://schemas.microsoft.com/office/drawing/2014/main" id="{89536D12-3532-88F4-9F6D-35B96A5B025E}"/>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6629401" y="1348492"/>
            <a:ext cx="2413068" cy="1975800"/>
          </a:xfrm>
          <a:prstGeom prst="rect">
            <a:avLst/>
          </a:prstGeom>
        </p:spPr>
      </p:pic>
    </p:spTree>
    <p:extLst>
      <p:ext uri="{BB962C8B-B14F-4D97-AF65-F5344CB8AC3E}">
        <p14:creationId xmlns:p14="http://schemas.microsoft.com/office/powerpoint/2010/main" val="17573230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D752243-63DE-DE41-96CD-FDE74E76B910}"/>
              </a:ext>
            </a:extLst>
          </p:cNvPr>
          <p:cNvSpPr>
            <a:spLocks noGrp="1"/>
          </p:cNvSpPr>
          <p:nvPr>
            <p:ph type="sldNum" sz="quarter" idx="12"/>
          </p:nvPr>
        </p:nvSpPr>
        <p:spPr/>
        <p:txBody>
          <a:bodyPr/>
          <a:lstStyle/>
          <a:p>
            <a:pPr>
              <a:defRPr/>
            </a:pPr>
            <a:fld id="{E7C5E6FA-8574-A643-96EE-7101F12556FD}" type="slidenum">
              <a:rPr lang="en-US" smtClean="0"/>
              <a:pPr>
                <a:defRPr/>
              </a:pPr>
              <a:t>7</a:t>
            </a:fld>
            <a:endParaRPr lang="en-US"/>
          </a:p>
        </p:txBody>
      </p:sp>
      <p:sp>
        <p:nvSpPr>
          <p:cNvPr id="7" name="Title 2">
            <a:extLst>
              <a:ext uri="{FF2B5EF4-FFF2-40B4-BE49-F238E27FC236}">
                <a16:creationId xmlns:a16="http://schemas.microsoft.com/office/drawing/2014/main" id="{508FF689-038B-0740-AB6D-7928FA043CD5}"/>
              </a:ext>
            </a:extLst>
          </p:cNvPr>
          <p:cNvSpPr>
            <a:spLocks noGrp="1"/>
          </p:cNvSpPr>
          <p:nvPr>
            <p:ph type="title"/>
          </p:nvPr>
        </p:nvSpPr>
        <p:spPr>
          <a:xfrm>
            <a:off x="303902" y="220163"/>
            <a:ext cx="7886700" cy="415758"/>
          </a:xfrm>
        </p:spPr>
        <p:txBody>
          <a:bodyPr>
            <a:noAutofit/>
          </a:bodyPr>
          <a:lstStyle/>
          <a:p>
            <a:r>
              <a:rPr lang="en-US" sz="2700" dirty="0">
                <a:solidFill>
                  <a:schemeClr val="bg1"/>
                </a:solidFill>
              </a:rPr>
              <a:t>Use of Funds</a:t>
            </a:r>
          </a:p>
        </p:txBody>
      </p:sp>
      <p:sp>
        <p:nvSpPr>
          <p:cNvPr id="8" name="Text Placeholder 4">
            <a:extLst>
              <a:ext uri="{FF2B5EF4-FFF2-40B4-BE49-F238E27FC236}">
                <a16:creationId xmlns:a16="http://schemas.microsoft.com/office/drawing/2014/main" id="{CA96FBDE-53F0-C846-95DE-EB3BB406DDD7}"/>
              </a:ext>
            </a:extLst>
          </p:cNvPr>
          <p:cNvSpPr txBox="1">
            <a:spLocks/>
          </p:cNvSpPr>
          <p:nvPr/>
        </p:nvSpPr>
        <p:spPr>
          <a:xfrm>
            <a:off x="303902" y="669381"/>
            <a:ext cx="7186553" cy="41575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spcAft>
                <a:spcPts val="0"/>
              </a:spcAft>
              <a:buNone/>
            </a:pPr>
            <a:r>
              <a:rPr lang="en-US" sz="1700">
                <a:solidFill>
                  <a:schemeClr val="bg1"/>
                </a:solidFill>
              </a:rPr>
              <a:t>This capital raise gets BLP to first revenue and bridges to IPO</a:t>
            </a:r>
          </a:p>
        </p:txBody>
      </p:sp>
      <p:graphicFrame>
        <p:nvGraphicFramePr>
          <p:cNvPr id="9" name="Chart 8">
            <a:extLst>
              <a:ext uri="{FF2B5EF4-FFF2-40B4-BE49-F238E27FC236}">
                <a16:creationId xmlns:a16="http://schemas.microsoft.com/office/drawing/2014/main" id="{E5ACF545-762F-9B42-BA29-710B6F1DC49B}"/>
              </a:ext>
            </a:extLst>
          </p:cNvPr>
          <p:cNvGraphicFramePr>
            <a:graphicFrameLocks/>
          </p:cNvGraphicFramePr>
          <p:nvPr>
            <p:extLst>
              <p:ext uri="{D42A27DB-BD31-4B8C-83A1-F6EECF244321}">
                <p14:modId xmlns:p14="http://schemas.microsoft.com/office/powerpoint/2010/main" val="3504944121"/>
              </p:ext>
            </p:extLst>
          </p:nvPr>
        </p:nvGraphicFramePr>
        <p:xfrm>
          <a:off x="914591" y="4069080"/>
          <a:ext cx="7254240" cy="278892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2" name="Table 11">
            <a:extLst>
              <a:ext uri="{FF2B5EF4-FFF2-40B4-BE49-F238E27FC236}">
                <a16:creationId xmlns:a16="http://schemas.microsoft.com/office/drawing/2014/main" id="{1A2AE2C2-91DE-3F4B-BCEF-568665FEEF3A}"/>
              </a:ext>
            </a:extLst>
          </p:cNvPr>
          <p:cNvGraphicFramePr>
            <a:graphicFrameLocks noGrp="1"/>
          </p:cNvGraphicFramePr>
          <p:nvPr>
            <p:extLst>
              <p:ext uri="{D42A27DB-BD31-4B8C-83A1-F6EECF244321}">
                <p14:modId xmlns:p14="http://schemas.microsoft.com/office/powerpoint/2010/main" val="650346780"/>
              </p:ext>
            </p:extLst>
          </p:nvPr>
        </p:nvGraphicFramePr>
        <p:xfrm>
          <a:off x="38100" y="1085136"/>
          <a:ext cx="9067800" cy="3148604"/>
        </p:xfrm>
        <a:graphic>
          <a:graphicData uri="http://schemas.openxmlformats.org/drawingml/2006/table">
            <a:tbl>
              <a:tblPr/>
              <a:tblGrid>
                <a:gridCol w="6314022">
                  <a:extLst>
                    <a:ext uri="{9D8B030D-6E8A-4147-A177-3AD203B41FA5}">
                      <a16:colId xmlns:a16="http://schemas.microsoft.com/office/drawing/2014/main" val="36607042"/>
                    </a:ext>
                  </a:extLst>
                </a:gridCol>
                <a:gridCol w="1620795">
                  <a:extLst>
                    <a:ext uri="{9D8B030D-6E8A-4147-A177-3AD203B41FA5}">
                      <a16:colId xmlns:a16="http://schemas.microsoft.com/office/drawing/2014/main" val="549637312"/>
                    </a:ext>
                  </a:extLst>
                </a:gridCol>
                <a:gridCol w="1132983">
                  <a:extLst>
                    <a:ext uri="{9D8B030D-6E8A-4147-A177-3AD203B41FA5}">
                      <a16:colId xmlns:a16="http://schemas.microsoft.com/office/drawing/2014/main" val="3685111642"/>
                    </a:ext>
                  </a:extLst>
                </a:gridCol>
              </a:tblGrid>
              <a:tr h="186700">
                <a:tc>
                  <a:txBody>
                    <a:bodyPr/>
                    <a:lstStyle/>
                    <a:p>
                      <a:pPr algn="l" fontAlgn="ctr"/>
                      <a:r>
                        <a:rPr lang="en-US" sz="1000" b="1" i="0" u="none" strike="noStrike" dirty="0">
                          <a:effectLst/>
                          <a:latin typeface="Arial" panose="020B0604020202020204" pitchFamily="34" charset="0"/>
                        </a:rPr>
                        <a:t>Use of Investment Funds ($ thousands)</a:t>
                      </a: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en-US" sz="1000" b="1" i="0" u="none" strike="noStrike" dirty="0">
                          <a:effectLst/>
                          <a:latin typeface="Arial" panose="020B0604020202020204" pitchFamily="34" charset="0"/>
                        </a:rPr>
                        <a:t>2025</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en-US" sz="1000" b="1" i="0" u="none" strike="noStrike" dirty="0">
                          <a:effectLst/>
                          <a:latin typeface="Arial" panose="020B0604020202020204" pitchFamily="34" charset="0"/>
                        </a:rPr>
                        <a:t>2026</a:t>
                      </a: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extLst>
                  <a:ext uri="{0D108BD9-81ED-4DB2-BD59-A6C34878D82A}">
                    <a16:rowId xmlns:a16="http://schemas.microsoft.com/office/drawing/2014/main" val="2337998882"/>
                  </a:ext>
                </a:extLst>
              </a:tr>
              <a:tr h="184592">
                <a:tc>
                  <a:txBody>
                    <a:bodyPr/>
                    <a:lstStyle/>
                    <a:p>
                      <a:pPr algn="l" fontAlgn="b"/>
                      <a:r>
                        <a:rPr lang="en-US" sz="1000" b="0" i="0" u="none" strike="noStrike">
                          <a:effectLst/>
                          <a:latin typeface="Arial" panose="020B0604020202020204" pitchFamily="34" charset="0"/>
                        </a:rPr>
                        <a:t>SunCell</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625 </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effectLst/>
                          <a:latin typeface="Arial" panose="020B0604020202020204" pitchFamily="34" charset="0"/>
                        </a:rPr>
                        <a:t>625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4519249"/>
                  </a:ext>
                </a:extLst>
              </a:tr>
              <a:tr h="184592">
                <a:tc>
                  <a:txBody>
                    <a:bodyPr/>
                    <a:lstStyle/>
                    <a:p>
                      <a:pPr algn="l" fontAlgn="b"/>
                      <a:r>
                        <a:rPr lang="en-US" sz="1000" b="0" i="0" u="none" strike="noStrike">
                          <a:effectLst/>
                          <a:latin typeface="Arial" panose="020B0604020202020204" pitchFamily="34" charset="0"/>
                        </a:rPr>
                        <a:t>Thermophotovoltaic</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effectLst/>
                          <a:latin typeface="Arial" panose="020B0604020202020204" pitchFamily="34" charset="0"/>
                        </a:rPr>
                        <a:t>1,075 </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effectLst/>
                          <a:latin typeface="Arial" panose="020B0604020202020204" pitchFamily="34" charset="0"/>
                        </a:rPr>
                        <a:t>1,075 </a:t>
                      </a: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60788699"/>
                  </a:ext>
                </a:extLst>
              </a:tr>
              <a:tr h="184592">
                <a:tc>
                  <a:txBody>
                    <a:bodyPr/>
                    <a:lstStyle/>
                    <a:p>
                      <a:pPr algn="l" fontAlgn="b"/>
                      <a:r>
                        <a:rPr lang="en-US" sz="1000" b="0" i="0" u="none" strike="noStrike">
                          <a:effectLst/>
                          <a:latin typeface="Arial" panose="020B0604020202020204" pitchFamily="34" charset="0"/>
                        </a:rPr>
                        <a:t>Hydrino Chemistry and Analytical</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100 </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100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44926874"/>
                  </a:ext>
                </a:extLst>
              </a:tr>
              <a:tr h="186700">
                <a:tc>
                  <a:txBody>
                    <a:bodyPr/>
                    <a:lstStyle/>
                    <a:p>
                      <a:pPr algn="l" fontAlgn="b"/>
                      <a:r>
                        <a:rPr lang="en-US" sz="1000" b="0" i="0" u="none" strike="noStrike">
                          <a:effectLst/>
                          <a:latin typeface="Arial" panose="020B0604020202020204" pitchFamily="34" charset="0"/>
                        </a:rPr>
                        <a:t>SunCell Power and Power Conversion Equipment and Supplies</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1,000 </a:t>
                      </a:r>
                    </a:p>
                  </a:txBody>
                  <a:tcPr marL="9525" marR="9525" marT="9525"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1,000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extLst>
                  <a:ext uri="{0D108BD9-81ED-4DB2-BD59-A6C34878D82A}">
                    <a16:rowId xmlns:a16="http://schemas.microsoft.com/office/drawing/2014/main" val="3674697250"/>
                  </a:ext>
                </a:extLst>
              </a:tr>
              <a:tr h="186700">
                <a:tc>
                  <a:txBody>
                    <a:bodyPr/>
                    <a:lstStyle/>
                    <a:p>
                      <a:pPr algn="l" fontAlgn="b"/>
                      <a:r>
                        <a:rPr lang="en-US" sz="1000" b="1" i="0" u="none" strike="noStrike">
                          <a:effectLst/>
                          <a:latin typeface="Arial" panose="020B0604020202020204" pitchFamily="34" charset="0"/>
                        </a:rPr>
                        <a:t>Total R&amp;D </a:t>
                      </a:r>
                    </a:p>
                  </a:txBody>
                  <a:tcPr marL="9525" marR="9525" marT="9525" marB="0" anchor="b">
                    <a:lnL w="6350" cap="flat" cmpd="sng" algn="ctr">
                      <a:solidFill>
                        <a:srgbClr val="000000"/>
                      </a:solidFill>
                      <a:prstDash val="solid"/>
                      <a:round/>
                      <a:headEnd type="none" w="med" len="med"/>
                      <a:tailEnd type="none" w="med" len="med"/>
                    </a:lnL>
                    <a:lnR>
                      <a:noFill/>
                    </a:lnR>
                    <a:lnT w="25400" cap="flat" cmpd="dbl" algn="ctr">
                      <a:solidFill>
                        <a:srgbClr val="000000"/>
                      </a:solidFill>
                      <a:prstDash val="solid"/>
                      <a:round/>
                      <a:headEnd type="none" w="med" len="med"/>
                      <a:tailEnd type="none" w="med" len="med"/>
                    </a:lnT>
                    <a:lnB>
                      <a:noFill/>
                    </a:lnB>
                  </a:tcPr>
                </a:tc>
                <a:tc>
                  <a:txBody>
                    <a:bodyPr/>
                    <a:lstStyle/>
                    <a:p>
                      <a:pPr algn="ctr" fontAlgn="b"/>
                      <a:r>
                        <a:rPr lang="en-US" sz="1000" b="1" i="0" u="none" strike="noStrike">
                          <a:effectLst/>
                          <a:latin typeface="Arial" panose="020B0604020202020204" pitchFamily="34" charset="0"/>
                        </a:rPr>
                        <a:t>2,800 </a:t>
                      </a:r>
                    </a:p>
                  </a:txBody>
                  <a:tcPr marL="9525" marR="9525" marT="9525"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ctr" fontAlgn="b"/>
                      <a:r>
                        <a:rPr lang="en-US" sz="1000" b="1" i="0" u="none" strike="noStrike">
                          <a:effectLst/>
                          <a:latin typeface="Arial" panose="020B0604020202020204" pitchFamily="34" charset="0"/>
                        </a:rPr>
                        <a:t>2,800 </a:t>
                      </a:r>
                    </a:p>
                  </a:txBody>
                  <a:tcPr marL="9525" marR="9525" marT="9525" marB="0" anchor="b">
                    <a:lnL>
                      <a:noFill/>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62122923"/>
                  </a:ext>
                </a:extLst>
              </a:tr>
              <a:tr h="184592">
                <a:tc>
                  <a:txBody>
                    <a:bodyPr/>
                    <a:lstStyle/>
                    <a:p>
                      <a:pPr algn="l" fontAlgn="b"/>
                      <a:r>
                        <a:rPr lang="en-US" sz="1000" b="1" i="0" u="none" strike="noStrike">
                          <a:effectLst/>
                          <a:latin typeface="Arial" panose="020B0604020202020204" pitchFamily="34" charset="0"/>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ctr" fontAlgn="b"/>
                      <a:endParaRPr lang="en-US" sz="1000" b="1" i="0" u="none" strike="noStrike">
                        <a:effectLst/>
                        <a:latin typeface="Arial" panose="020B0604020202020204" pitchFamily="34" charset="0"/>
                      </a:endParaRP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effectLst/>
                          <a:latin typeface="Arial" panose="020B0604020202020204" pitchFamily="34" charset="0"/>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4444901"/>
                  </a:ext>
                </a:extLst>
              </a:tr>
              <a:tr h="186700">
                <a:tc>
                  <a:txBody>
                    <a:bodyPr/>
                    <a:lstStyle/>
                    <a:p>
                      <a:pPr algn="l" fontAlgn="b"/>
                      <a:r>
                        <a:rPr lang="en-US" sz="1000" b="1" i="0" u="none" strike="noStrike">
                          <a:effectLst/>
                          <a:latin typeface="Arial" panose="020B0604020202020204" pitchFamily="34" charset="0"/>
                        </a:rPr>
                        <a:t>Total IT</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000" b="1" i="0" u="none" strike="noStrike">
                          <a:effectLst/>
                          <a:latin typeface="Arial" panose="020B0604020202020204" pitchFamily="34" charset="0"/>
                        </a:rPr>
                        <a:t>50 </a:t>
                      </a:r>
                    </a:p>
                  </a:txBody>
                  <a:tcPr marL="9525" marR="9525" marT="9525"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000" b="1" i="0" u="none" strike="noStrike">
                          <a:effectLst/>
                          <a:latin typeface="Arial" panose="020B0604020202020204" pitchFamily="34" charset="0"/>
                        </a:rPr>
                        <a:t>50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extLst>
                  <a:ext uri="{0D108BD9-81ED-4DB2-BD59-A6C34878D82A}">
                    <a16:rowId xmlns:a16="http://schemas.microsoft.com/office/drawing/2014/main" val="2174801675"/>
                  </a:ext>
                </a:extLst>
              </a:tr>
              <a:tr h="186700">
                <a:tc>
                  <a:txBody>
                    <a:bodyPr/>
                    <a:lstStyle/>
                    <a:p>
                      <a:pPr algn="l" fontAlgn="b"/>
                      <a:r>
                        <a:rPr lang="en-US" sz="1000" b="1" i="0" u="none" strike="noStrike">
                          <a:effectLst/>
                          <a:latin typeface="Arial" panose="020B0604020202020204" pitchFamily="34" charset="0"/>
                        </a:rPr>
                        <a:t> </a:t>
                      </a:r>
                    </a:p>
                  </a:txBody>
                  <a:tcPr marL="9525" marR="9525" marT="9525" marB="0" anchor="b">
                    <a:lnL w="6350" cap="flat" cmpd="sng" algn="ctr">
                      <a:solidFill>
                        <a:srgbClr val="000000"/>
                      </a:solidFill>
                      <a:prstDash val="solid"/>
                      <a:round/>
                      <a:headEnd type="none" w="med" len="med"/>
                      <a:tailEnd type="none" w="med" len="med"/>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endParaRPr lang="en-US" sz="1000" b="0" i="0" u="none" strike="noStrike">
                        <a:effectLst/>
                        <a:latin typeface="Arial" panose="020B0604020202020204" pitchFamily="34" charset="0"/>
                      </a:endParaRPr>
                    </a:p>
                  </a:txBody>
                  <a:tcPr marL="9525" marR="9525" marT="9525" marB="0" anchor="b">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 </a:t>
                      </a:r>
                    </a:p>
                  </a:txBody>
                  <a:tcPr marL="9525" marR="9525" marT="9525" marB="0" anchor="b">
                    <a:lnL>
                      <a:noFill/>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06671334"/>
                  </a:ext>
                </a:extLst>
              </a:tr>
              <a:tr h="184592">
                <a:tc>
                  <a:txBody>
                    <a:bodyPr/>
                    <a:lstStyle/>
                    <a:p>
                      <a:pPr algn="l" fontAlgn="b"/>
                      <a:r>
                        <a:rPr lang="en-US" sz="1000" b="0" i="0" u="none" strike="noStrike">
                          <a:effectLst/>
                          <a:latin typeface="Arial" panose="020B0604020202020204" pitchFamily="34" charset="0"/>
                        </a:rPr>
                        <a:t>Executive Team</a:t>
                      </a:r>
                    </a:p>
                  </a:txBody>
                  <a:tcPr marL="857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775 </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775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13448239"/>
                  </a:ext>
                </a:extLst>
              </a:tr>
              <a:tr h="184592">
                <a:tc>
                  <a:txBody>
                    <a:bodyPr/>
                    <a:lstStyle/>
                    <a:p>
                      <a:pPr algn="l" fontAlgn="b"/>
                      <a:r>
                        <a:rPr lang="en-US" sz="1000" b="0" i="0" u="none" strike="noStrike">
                          <a:effectLst/>
                          <a:latin typeface="Arial" panose="020B0604020202020204" pitchFamily="34" charset="0"/>
                        </a:rPr>
                        <a:t>Legal / Patent</a:t>
                      </a:r>
                    </a:p>
                  </a:txBody>
                  <a:tcPr marL="857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800 </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800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72704022"/>
                  </a:ext>
                </a:extLst>
              </a:tr>
              <a:tr h="184592">
                <a:tc>
                  <a:txBody>
                    <a:bodyPr/>
                    <a:lstStyle/>
                    <a:p>
                      <a:pPr algn="l" fontAlgn="b"/>
                      <a:r>
                        <a:rPr lang="en-US" sz="1000" b="0" i="0" u="none" strike="noStrike">
                          <a:effectLst/>
                          <a:latin typeface="Arial" panose="020B0604020202020204" pitchFamily="34" charset="0"/>
                        </a:rPr>
                        <a:t>Finance &amp; Accounting</a:t>
                      </a:r>
                    </a:p>
                  </a:txBody>
                  <a:tcPr marL="857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100 </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100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74519568"/>
                  </a:ext>
                </a:extLst>
              </a:tr>
              <a:tr h="184592">
                <a:tc>
                  <a:txBody>
                    <a:bodyPr/>
                    <a:lstStyle/>
                    <a:p>
                      <a:pPr algn="l" fontAlgn="b"/>
                      <a:r>
                        <a:rPr lang="en-US" sz="1000" b="0" i="0" u="none" strike="noStrike">
                          <a:effectLst/>
                          <a:latin typeface="Arial" panose="020B0604020202020204" pitchFamily="34" charset="0"/>
                        </a:rPr>
                        <a:t>Human Resources</a:t>
                      </a:r>
                    </a:p>
                  </a:txBody>
                  <a:tcPr marL="857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10 </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10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58001932"/>
                  </a:ext>
                </a:extLst>
              </a:tr>
              <a:tr h="184592">
                <a:tc>
                  <a:txBody>
                    <a:bodyPr/>
                    <a:lstStyle/>
                    <a:p>
                      <a:pPr algn="l" fontAlgn="b"/>
                      <a:r>
                        <a:rPr lang="en-US" sz="1000" b="0" i="0" u="none" strike="noStrike">
                          <a:effectLst/>
                          <a:latin typeface="Arial" panose="020B0604020202020204" pitchFamily="34" charset="0"/>
                        </a:rPr>
                        <a:t>US Facility</a:t>
                      </a:r>
                    </a:p>
                  </a:txBody>
                  <a:tcPr marL="857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500 </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500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39180383"/>
                  </a:ext>
                </a:extLst>
              </a:tr>
              <a:tr h="184592">
                <a:tc>
                  <a:txBody>
                    <a:bodyPr/>
                    <a:lstStyle/>
                    <a:p>
                      <a:pPr algn="l" fontAlgn="b"/>
                      <a:r>
                        <a:rPr lang="en-US" sz="1000" b="1" i="0" u="none" strike="noStrike">
                          <a:effectLst/>
                          <a:latin typeface="Arial" panose="020B0604020202020204" pitchFamily="34" charset="0"/>
                        </a:rPr>
                        <a:t>Total G&amp;A</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effectLst/>
                          <a:latin typeface="Arial" panose="020B0604020202020204" pitchFamily="34" charset="0"/>
                        </a:rPr>
                        <a:t>2,185 </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effectLst/>
                          <a:latin typeface="Arial" panose="020B0604020202020204" pitchFamily="34" charset="0"/>
                        </a:rPr>
                        <a:t>2,185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86196544"/>
                  </a:ext>
                </a:extLst>
              </a:tr>
              <a:tr h="184592">
                <a:tc>
                  <a:txBody>
                    <a:bodyPr/>
                    <a:lstStyle/>
                    <a:p>
                      <a:pPr algn="l" fontAlgn="b"/>
                      <a:r>
                        <a:rPr lang="en-US" sz="1000" b="1" i="0" u="none" strike="noStrike">
                          <a:effectLst/>
                          <a:latin typeface="Arial" panose="020B0604020202020204" pitchFamily="34" charset="0"/>
                        </a:rPr>
                        <a:t>Annual Total</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5FED6"/>
                    </a:solidFill>
                  </a:tcPr>
                </a:tc>
                <a:tc>
                  <a:txBody>
                    <a:bodyPr/>
                    <a:lstStyle/>
                    <a:p>
                      <a:pPr algn="ctr" fontAlgn="b"/>
                      <a:r>
                        <a:rPr lang="en-US" sz="1000" b="1" i="0" u="none" strike="noStrike">
                          <a:effectLst/>
                          <a:latin typeface="Arial" panose="020B0604020202020204" pitchFamily="34" charset="0"/>
                        </a:rPr>
                        <a:t>5,035 </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5FED6"/>
                    </a:solidFill>
                  </a:tcPr>
                </a:tc>
                <a:tc>
                  <a:txBody>
                    <a:bodyPr/>
                    <a:lstStyle/>
                    <a:p>
                      <a:pPr algn="ctr" fontAlgn="b"/>
                      <a:r>
                        <a:rPr lang="en-US" sz="1000" b="1" i="0" u="none" strike="noStrike">
                          <a:effectLst/>
                          <a:latin typeface="Arial" panose="020B0604020202020204" pitchFamily="34" charset="0"/>
                        </a:rPr>
                        <a:t>5,035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5FED6"/>
                    </a:solidFill>
                  </a:tcPr>
                </a:tc>
                <a:extLst>
                  <a:ext uri="{0D108BD9-81ED-4DB2-BD59-A6C34878D82A}">
                    <a16:rowId xmlns:a16="http://schemas.microsoft.com/office/drawing/2014/main" val="1128502453"/>
                  </a:ext>
                </a:extLst>
              </a:tr>
              <a:tr h="184592">
                <a:tc>
                  <a:txBody>
                    <a:bodyPr/>
                    <a:lstStyle/>
                    <a:p>
                      <a:pPr algn="l" fontAlgn="b"/>
                      <a:r>
                        <a:rPr lang="en-US" sz="1000" b="1" i="0" u="none" strike="noStrike">
                          <a:effectLst/>
                          <a:latin typeface="Arial" panose="020B0604020202020204" pitchFamily="34" charset="0"/>
                        </a:rPr>
                        <a:t>Total 2025 + 2026</a:t>
                      </a:r>
                      <a:endParaRPr lang="en-US" sz="1000" b="1" i="0" u="none" strike="noStrike" dirty="0">
                        <a:effectLst/>
                        <a:latin typeface="Arial" panose="020B0604020202020204" pitchFamily="34" charset="0"/>
                      </a:endParaRPr>
                    </a:p>
                  </a:txBody>
                  <a:tcPr marL="857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5FED6"/>
                    </a:solidFill>
                  </a:tcPr>
                </a:tc>
                <a:tc>
                  <a:txBody>
                    <a:bodyPr/>
                    <a:lstStyle/>
                    <a:p>
                      <a:pPr algn="ctr" fontAlgn="b"/>
                      <a:r>
                        <a:rPr lang="en-US" sz="1000" b="1" i="0" u="none" strike="noStrike">
                          <a:effectLst/>
                          <a:latin typeface="Arial" panose="020B0604020202020204" pitchFamily="34" charset="0"/>
                        </a:rPr>
                        <a:t>10,070 </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5FED6"/>
                    </a:solidFill>
                  </a:tcPr>
                </a:tc>
                <a:tc>
                  <a:txBody>
                    <a:bodyPr/>
                    <a:lstStyle/>
                    <a:p>
                      <a:pPr algn="ctr" fontAlgn="b"/>
                      <a:r>
                        <a:rPr lang="en-US" sz="1000" b="1" i="0" u="none" strike="noStrike" dirty="0">
                          <a:effectLst/>
                          <a:latin typeface="Arial" panose="020B0604020202020204" pitchFamily="34" charset="0"/>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5FED6"/>
                    </a:solidFill>
                  </a:tcPr>
                </a:tc>
                <a:extLst>
                  <a:ext uri="{0D108BD9-81ED-4DB2-BD59-A6C34878D82A}">
                    <a16:rowId xmlns:a16="http://schemas.microsoft.com/office/drawing/2014/main" val="3145254088"/>
                  </a:ext>
                </a:extLst>
              </a:tr>
            </a:tbl>
          </a:graphicData>
        </a:graphic>
      </p:graphicFrame>
    </p:spTree>
    <p:extLst>
      <p:ext uri="{BB962C8B-B14F-4D97-AF65-F5344CB8AC3E}">
        <p14:creationId xmlns:p14="http://schemas.microsoft.com/office/powerpoint/2010/main" val="28449230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sz="2700"/>
              <a:t>Go-To-Market Model</a:t>
            </a:r>
          </a:p>
        </p:txBody>
      </p:sp>
      <p:sp>
        <p:nvSpPr>
          <p:cNvPr id="6" name="Text Placeholder 5">
            <a:extLst>
              <a:ext uri="{FF2B5EF4-FFF2-40B4-BE49-F238E27FC236}">
                <a16:creationId xmlns:a16="http://schemas.microsoft.com/office/drawing/2014/main" id="{282AB80E-CCE0-48CF-8FFB-0C413D0FA23A}"/>
              </a:ext>
            </a:extLst>
          </p:cNvPr>
          <p:cNvSpPr>
            <a:spLocks noGrp="1"/>
          </p:cNvSpPr>
          <p:nvPr>
            <p:ph type="body" sz="quarter" idx="13"/>
          </p:nvPr>
        </p:nvSpPr>
        <p:spPr>
          <a:xfrm>
            <a:off x="303902" y="669379"/>
            <a:ext cx="7992605" cy="415758"/>
          </a:xfrm>
        </p:spPr>
        <p:txBody>
          <a:bodyPr>
            <a:normAutofit/>
          </a:bodyPr>
          <a:lstStyle/>
          <a:p>
            <a:r>
              <a:rPr lang="en-US" sz="1600"/>
              <a:t>Plans to advance to commercialization with TPV-SunCell® for total world electrification</a:t>
            </a:r>
          </a:p>
          <a:p>
            <a:endParaRPr lang="en-US" sz="1700"/>
          </a:p>
          <a:p>
            <a:endParaRPr lang="en-US" sz="1700"/>
          </a:p>
        </p:txBody>
      </p:sp>
      <p:sp>
        <p:nvSpPr>
          <p:cNvPr id="12" name="Slide Number Placeholder 10">
            <a:extLst>
              <a:ext uri="{FF2B5EF4-FFF2-40B4-BE49-F238E27FC236}">
                <a16:creationId xmlns:a16="http://schemas.microsoft.com/office/drawing/2014/main" id="{F387AA65-317B-4FF7-A01E-B2119BC06B58}"/>
              </a:ext>
            </a:extLst>
          </p:cNvPr>
          <p:cNvSpPr>
            <a:spLocks noGrp="1"/>
          </p:cNvSpPr>
          <p:nvPr>
            <p:ph type="sldNum" sz="quarter" idx="12"/>
          </p:nvPr>
        </p:nvSpPr>
        <p:spPr>
          <a:xfrm>
            <a:off x="8609438" y="6477869"/>
            <a:ext cx="475321"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7C5E6FA-8574-A643-96EE-7101F12556FD}" type="slidenum">
              <a:rPr kumimoji="0" lang="en-US" sz="11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100" b="0" i="0" u="none" strike="noStrike" kern="1200" cap="none" spc="0" normalizeH="0" baseline="0" noProof="0">
              <a:ln>
                <a:noFill/>
              </a:ln>
              <a:solidFill>
                <a:prstClr val="black"/>
              </a:solidFill>
              <a:effectLst/>
              <a:uLnTx/>
              <a:uFillTx/>
              <a:latin typeface="Calibri"/>
              <a:ea typeface="+mn-ea"/>
              <a:cs typeface="+mn-cs"/>
            </a:endParaRPr>
          </a:p>
        </p:txBody>
      </p:sp>
      <p:sp>
        <p:nvSpPr>
          <p:cNvPr id="8" name="Arrow: Right 7">
            <a:extLst>
              <a:ext uri="{FF2B5EF4-FFF2-40B4-BE49-F238E27FC236}">
                <a16:creationId xmlns:a16="http://schemas.microsoft.com/office/drawing/2014/main" id="{1D70C6FC-59BE-46BC-B1A4-1F75E847E171}"/>
              </a:ext>
            </a:extLst>
          </p:cNvPr>
          <p:cNvSpPr/>
          <p:nvPr/>
        </p:nvSpPr>
        <p:spPr>
          <a:xfrm>
            <a:off x="205119" y="3211573"/>
            <a:ext cx="8733762" cy="646447"/>
          </a:xfrm>
          <a:prstGeom prst="rightArrow">
            <a:avLst>
              <a:gd name="adj1" fmla="val 70995"/>
              <a:gd name="adj2" fmla="val 52762"/>
            </a:avLst>
          </a:prstGeom>
          <a:gradFill flip="none" rotWithShape="1">
            <a:gsLst>
              <a:gs pos="0">
                <a:srgbClr val="1D6FA9"/>
              </a:gs>
              <a:gs pos="72000">
                <a:srgbClr val="1D6FA9"/>
              </a:gs>
              <a:gs pos="100000">
                <a:schemeClr val="bg1"/>
              </a:gs>
            </a:gsLst>
            <a:lin ang="10800000" scaled="0"/>
            <a:tileRect/>
          </a:gra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14" name="TextBox 13">
            <a:extLst>
              <a:ext uri="{FF2B5EF4-FFF2-40B4-BE49-F238E27FC236}">
                <a16:creationId xmlns:a16="http://schemas.microsoft.com/office/drawing/2014/main" id="{4A9B563E-5424-4840-B057-3E063E8BE9DC}"/>
              </a:ext>
            </a:extLst>
          </p:cNvPr>
          <p:cNvSpPr txBox="1"/>
          <p:nvPr/>
        </p:nvSpPr>
        <p:spPr>
          <a:xfrm>
            <a:off x="1443777" y="1770246"/>
            <a:ext cx="1284929" cy="95410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prstClr val="black"/>
                </a:solidFill>
                <a:effectLst/>
                <a:uLnTx/>
                <a:uFillTx/>
                <a:latin typeface="Calibri"/>
                <a:ea typeface="+mn-ea"/>
                <a:cs typeface="+mn-cs"/>
              </a:rPr>
              <a:t>Private placement capital raise</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a:ea typeface="+mn-ea"/>
                <a:cs typeface="+mn-cs"/>
              </a:rPr>
              <a:t>Raise funds to produce commercial pilots and then field trials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uLnTx/>
              <a:uFillTx/>
              <a:latin typeface="Calibri"/>
              <a:ea typeface="+mn-ea"/>
              <a:cs typeface="+mn-cs"/>
            </a:endParaRPr>
          </a:p>
        </p:txBody>
      </p:sp>
      <p:sp>
        <p:nvSpPr>
          <p:cNvPr id="16" name="TextBox 15">
            <a:extLst>
              <a:ext uri="{FF2B5EF4-FFF2-40B4-BE49-F238E27FC236}">
                <a16:creationId xmlns:a16="http://schemas.microsoft.com/office/drawing/2014/main" id="{717C2097-62BB-4B08-A73F-DA750131E03E}"/>
              </a:ext>
            </a:extLst>
          </p:cNvPr>
          <p:cNvSpPr txBox="1"/>
          <p:nvPr/>
        </p:nvSpPr>
        <p:spPr>
          <a:xfrm>
            <a:off x="3637233" y="1770246"/>
            <a:ext cx="1526509"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solidFill>
                  <a:prstClr val="black"/>
                </a:solidFill>
                <a:effectLst/>
                <a:uLnTx/>
                <a:uFillTx/>
                <a:latin typeface="Calibri"/>
                <a:ea typeface="+mn-ea"/>
                <a:cs typeface="+mn-cs"/>
              </a:rPr>
              <a:t>Expand corporate functions and infrastructure</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solidFill>
                <a:effectLst/>
                <a:uLnTx/>
                <a:uFillTx/>
                <a:latin typeface="Calibri"/>
                <a:ea typeface="+mn-ea"/>
                <a:cs typeface="+mn-cs"/>
              </a:rPr>
              <a:t>Growing critical mass ahead of public market deal</a:t>
            </a:r>
          </a:p>
        </p:txBody>
      </p:sp>
      <p:cxnSp>
        <p:nvCxnSpPr>
          <p:cNvPr id="18" name="Straight Connector 17">
            <a:extLst>
              <a:ext uri="{FF2B5EF4-FFF2-40B4-BE49-F238E27FC236}">
                <a16:creationId xmlns:a16="http://schemas.microsoft.com/office/drawing/2014/main" id="{7F0454C7-368F-413E-9B18-759CD0959B3A}"/>
              </a:ext>
            </a:extLst>
          </p:cNvPr>
          <p:cNvCxnSpPr>
            <a:cxnSpLocks/>
          </p:cNvCxnSpPr>
          <p:nvPr/>
        </p:nvCxnSpPr>
        <p:spPr bwMode="auto">
          <a:xfrm>
            <a:off x="1471344" y="1848774"/>
            <a:ext cx="0" cy="1645920"/>
          </a:xfrm>
          <a:prstGeom prst="line">
            <a:avLst/>
          </a:prstGeom>
          <a:ln w="12700">
            <a:solidFill>
              <a:srgbClr val="12121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B6DA0025-0C2C-4564-B470-1B461BCF1200}"/>
              </a:ext>
            </a:extLst>
          </p:cNvPr>
          <p:cNvCxnSpPr>
            <a:cxnSpLocks/>
          </p:cNvCxnSpPr>
          <p:nvPr/>
        </p:nvCxnSpPr>
        <p:spPr bwMode="auto">
          <a:xfrm>
            <a:off x="3663501" y="1848774"/>
            <a:ext cx="0" cy="1645920"/>
          </a:xfrm>
          <a:prstGeom prst="line">
            <a:avLst/>
          </a:prstGeom>
          <a:ln w="12700">
            <a:solidFill>
              <a:srgbClr val="12121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3" name="Oval 22">
            <a:extLst>
              <a:ext uri="{FF2B5EF4-FFF2-40B4-BE49-F238E27FC236}">
                <a16:creationId xmlns:a16="http://schemas.microsoft.com/office/drawing/2014/main" id="{88111A32-B682-4BA0-A729-3AF11E0D07E4}"/>
              </a:ext>
            </a:extLst>
          </p:cNvPr>
          <p:cNvSpPr>
            <a:spLocks noChangeAspect="1"/>
          </p:cNvSpPr>
          <p:nvPr/>
        </p:nvSpPr>
        <p:spPr>
          <a:xfrm>
            <a:off x="1410958" y="3467358"/>
            <a:ext cx="137160" cy="1371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4" name="Oval 23">
            <a:extLst>
              <a:ext uri="{FF2B5EF4-FFF2-40B4-BE49-F238E27FC236}">
                <a16:creationId xmlns:a16="http://schemas.microsoft.com/office/drawing/2014/main" id="{E80BF0DC-1871-43B5-9A55-433DC593BA44}"/>
              </a:ext>
            </a:extLst>
          </p:cNvPr>
          <p:cNvSpPr>
            <a:spLocks noChangeAspect="1"/>
          </p:cNvSpPr>
          <p:nvPr/>
        </p:nvSpPr>
        <p:spPr>
          <a:xfrm>
            <a:off x="3603066" y="3467358"/>
            <a:ext cx="137160" cy="1371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9" name="TextBox 38">
            <a:extLst>
              <a:ext uri="{FF2B5EF4-FFF2-40B4-BE49-F238E27FC236}">
                <a16:creationId xmlns:a16="http://schemas.microsoft.com/office/drawing/2014/main" id="{43F5A3BD-FA0A-4EFF-8D51-69A676223F3C}"/>
              </a:ext>
            </a:extLst>
          </p:cNvPr>
          <p:cNvSpPr txBox="1"/>
          <p:nvPr/>
        </p:nvSpPr>
        <p:spPr>
          <a:xfrm>
            <a:off x="5604400" y="1770246"/>
            <a:ext cx="1396669" cy="78483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prstClr val="black"/>
                </a:solidFill>
                <a:effectLst/>
                <a:uLnTx/>
                <a:uFillTx/>
                <a:latin typeface="Calibri"/>
                <a:ea typeface="+mn-ea"/>
                <a:cs typeface="+mn-cs"/>
              </a:rPr>
              <a:t>Public market transaction through IPO</a:t>
            </a:r>
            <a:endParaRPr kumimoji="0" lang="en-US" sz="9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a:ea typeface="+mn-ea"/>
                <a:cs typeface="+mn-cs"/>
              </a:rPr>
              <a:t>Strategic partners or customers have de-risked business opportunity</a:t>
            </a:r>
          </a:p>
        </p:txBody>
      </p:sp>
      <p:cxnSp>
        <p:nvCxnSpPr>
          <p:cNvPr id="40" name="Straight Connector 39">
            <a:extLst>
              <a:ext uri="{FF2B5EF4-FFF2-40B4-BE49-F238E27FC236}">
                <a16:creationId xmlns:a16="http://schemas.microsoft.com/office/drawing/2014/main" id="{5C39D110-52FF-4257-B968-CC4C948CA544}"/>
              </a:ext>
            </a:extLst>
          </p:cNvPr>
          <p:cNvCxnSpPr>
            <a:cxnSpLocks/>
          </p:cNvCxnSpPr>
          <p:nvPr/>
        </p:nvCxnSpPr>
        <p:spPr bwMode="auto">
          <a:xfrm>
            <a:off x="5636069" y="1848774"/>
            <a:ext cx="0" cy="1645920"/>
          </a:xfrm>
          <a:prstGeom prst="line">
            <a:avLst/>
          </a:prstGeom>
          <a:ln w="12700">
            <a:solidFill>
              <a:srgbClr val="12121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1" name="Oval 40">
            <a:extLst>
              <a:ext uri="{FF2B5EF4-FFF2-40B4-BE49-F238E27FC236}">
                <a16:creationId xmlns:a16="http://schemas.microsoft.com/office/drawing/2014/main" id="{FDEB5D08-4E51-4CD6-A490-B9CCA569A8D3}"/>
              </a:ext>
            </a:extLst>
          </p:cNvPr>
          <p:cNvSpPr>
            <a:spLocks noChangeAspect="1"/>
          </p:cNvSpPr>
          <p:nvPr/>
        </p:nvSpPr>
        <p:spPr>
          <a:xfrm>
            <a:off x="5569053" y="3467358"/>
            <a:ext cx="137160" cy="1371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0" name="TextBox 49">
            <a:extLst>
              <a:ext uri="{FF2B5EF4-FFF2-40B4-BE49-F238E27FC236}">
                <a16:creationId xmlns:a16="http://schemas.microsoft.com/office/drawing/2014/main" id="{6338FEF3-C132-4C18-9163-9608EA654A2F}"/>
              </a:ext>
            </a:extLst>
          </p:cNvPr>
          <p:cNvSpPr txBox="1"/>
          <p:nvPr/>
        </p:nvSpPr>
        <p:spPr>
          <a:xfrm>
            <a:off x="2078526" y="3744839"/>
            <a:ext cx="1696422" cy="1338828"/>
          </a:xfrm>
          <a:prstGeom prst="rect">
            <a:avLst/>
          </a:prstGeom>
          <a:noFill/>
        </p:spPr>
        <p:txBody>
          <a:bodyPr wrap="square" rtlCol="0">
            <a:spAutoFit/>
          </a:bodyPr>
          <a:lstStyle/>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900" b="0" i="0" u="none" strike="noStrike" kern="1200" cap="none" spc="0" normalizeH="0" baseline="0" noProof="0">
                <a:ln>
                  <a:noFill/>
                </a:ln>
                <a:solidFill>
                  <a:prstClr val="black"/>
                </a:solidFill>
                <a:effectLst/>
                <a:uLnTx/>
                <a:uFillTx/>
                <a:latin typeface="Calibri"/>
                <a:ea typeface="+mn-ea"/>
                <a:cs typeface="+mn-cs"/>
              </a:rPr>
              <a:t>Spectral power measurements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900" b="0" i="0" u="none" strike="noStrike" kern="1200" cap="none" spc="0" normalizeH="0" baseline="0" noProof="0">
                <a:ln>
                  <a:noFill/>
                </a:ln>
                <a:solidFill>
                  <a:prstClr val="black"/>
                </a:solidFill>
                <a:effectLst/>
                <a:uLnTx/>
                <a:uFillTx/>
                <a:latin typeface="Calibri"/>
                <a:ea typeface="+mn-ea"/>
                <a:cs typeface="+mn-cs"/>
              </a:rPr>
              <a:t>Specifications to TPV suppliers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900" b="0" i="0" u="none" strike="noStrike" kern="1200" cap="none" spc="0" normalizeH="0" baseline="0" noProof="0">
                <a:ln>
                  <a:noFill/>
                </a:ln>
                <a:solidFill>
                  <a:prstClr val="black"/>
                </a:solidFill>
                <a:effectLst/>
                <a:uLnTx/>
                <a:uFillTx/>
                <a:latin typeface="Calibri"/>
                <a:ea typeface="+mn-ea"/>
                <a:cs typeface="+mn-cs"/>
              </a:rPr>
              <a:t>Outsource monitoring &amp; controls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900" b="0" i="0" u="none" strike="noStrike" kern="1200" cap="none" spc="0" normalizeH="0" baseline="0" noProof="0">
                <a:ln>
                  <a:noFill/>
                </a:ln>
                <a:solidFill>
                  <a:prstClr val="black"/>
                </a:solidFill>
                <a:effectLst/>
                <a:uLnTx/>
                <a:uFillTx/>
                <a:latin typeface="Calibri"/>
                <a:ea typeface="+mn-ea"/>
                <a:cs typeface="+mn-cs"/>
              </a:rPr>
              <a:t>Corporate technical assessment</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900" b="0" i="0" u="none" strike="noStrike" kern="1200" cap="none" spc="0" normalizeH="0" baseline="0" noProof="0">
              <a:ln>
                <a:noFill/>
              </a:ln>
              <a:solidFill>
                <a:prstClr val="black"/>
              </a:solidFill>
              <a:effectLst/>
              <a:uLnTx/>
              <a:uFillTx/>
              <a:latin typeface="Calibri"/>
              <a:ea typeface="+mn-ea"/>
              <a:cs typeface="+mn-cs"/>
            </a:endParaRPr>
          </a:p>
        </p:txBody>
      </p:sp>
      <p:cxnSp>
        <p:nvCxnSpPr>
          <p:cNvPr id="51" name="Straight Connector 50">
            <a:extLst>
              <a:ext uri="{FF2B5EF4-FFF2-40B4-BE49-F238E27FC236}">
                <a16:creationId xmlns:a16="http://schemas.microsoft.com/office/drawing/2014/main" id="{B6BA7950-CC89-414A-8EAF-8D77B00598AD}"/>
              </a:ext>
            </a:extLst>
          </p:cNvPr>
          <p:cNvCxnSpPr>
            <a:cxnSpLocks/>
          </p:cNvCxnSpPr>
          <p:nvPr/>
        </p:nvCxnSpPr>
        <p:spPr bwMode="auto">
          <a:xfrm>
            <a:off x="2116924" y="3535834"/>
            <a:ext cx="0" cy="1463040"/>
          </a:xfrm>
          <a:prstGeom prst="line">
            <a:avLst/>
          </a:prstGeom>
          <a:ln w="12700">
            <a:solidFill>
              <a:srgbClr val="12121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2" name="Oval 51">
            <a:extLst>
              <a:ext uri="{FF2B5EF4-FFF2-40B4-BE49-F238E27FC236}">
                <a16:creationId xmlns:a16="http://schemas.microsoft.com/office/drawing/2014/main" id="{A69FCFD1-DDC2-4B65-86F2-E707E022310D}"/>
              </a:ext>
            </a:extLst>
          </p:cNvPr>
          <p:cNvSpPr>
            <a:spLocks noChangeAspect="1"/>
          </p:cNvSpPr>
          <p:nvPr/>
        </p:nvSpPr>
        <p:spPr>
          <a:xfrm>
            <a:off x="2047162" y="3467358"/>
            <a:ext cx="137160" cy="1371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57" name="Straight Connector 56">
            <a:extLst>
              <a:ext uri="{FF2B5EF4-FFF2-40B4-BE49-F238E27FC236}">
                <a16:creationId xmlns:a16="http://schemas.microsoft.com/office/drawing/2014/main" id="{DA4C69FE-0C68-47AD-A093-00C128517181}"/>
              </a:ext>
            </a:extLst>
          </p:cNvPr>
          <p:cNvCxnSpPr>
            <a:cxnSpLocks/>
          </p:cNvCxnSpPr>
          <p:nvPr/>
        </p:nvCxnSpPr>
        <p:spPr bwMode="auto">
          <a:xfrm>
            <a:off x="5414661" y="3306196"/>
            <a:ext cx="0" cy="457200"/>
          </a:xfrm>
          <a:prstGeom prst="line">
            <a:avLst/>
          </a:prstGeom>
          <a:ln w="28575">
            <a:solidFill>
              <a:srgbClr val="AFDFEB"/>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8" name="TextBox 57">
            <a:extLst>
              <a:ext uri="{FF2B5EF4-FFF2-40B4-BE49-F238E27FC236}">
                <a16:creationId xmlns:a16="http://schemas.microsoft.com/office/drawing/2014/main" id="{10BC6463-1578-4BEF-BC75-0667BC842794}"/>
              </a:ext>
            </a:extLst>
          </p:cNvPr>
          <p:cNvSpPr txBox="1"/>
          <p:nvPr/>
        </p:nvSpPr>
        <p:spPr>
          <a:xfrm>
            <a:off x="2831974" y="3022989"/>
            <a:ext cx="1147607"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215A79"/>
                </a:solidFill>
                <a:effectLst/>
                <a:uLnTx/>
                <a:uFillTx/>
                <a:latin typeface="Calibri"/>
                <a:ea typeface="+mn-ea"/>
                <a:cs typeface="+mn-cs"/>
              </a:rPr>
              <a:t>2026</a:t>
            </a:r>
            <a:endParaRPr kumimoji="0" lang="en-US" sz="1400" b="0" i="0" u="none" strike="noStrike" kern="1200" cap="none" spc="0" normalizeH="0" baseline="0" noProof="0" dirty="0">
              <a:ln>
                <a:noFill/>
              </a:ln>
              <a:solidFill>
                <a:srgbClr val="215A79"/>
              </a:solidFill>
              <a:effectLst/>
              <a:uLnTx/>
              <a:uFillTx/>
              <a:latin typeface="Calibri"/>
              <a:ea typeface="+mn-ea"/>
              <a:cs typeface="+mn-cs"/>
            </a:endParaRPr>
          </a:p>
        </p:txBody>
      </p:sp>
      <p:sp>
        <p:nvSpPr>
          <p:cNvPr id="62" name="TextBox 61">
            <a:extLst>
              <a:ext uri="{FF2B5EF4-FFF2-40B4-BE49-F238E27FC236}">
                <a16:creationId xmlns:a16="http://schemas.microsoft.com/office/drawing/2014/main" id="{70501ACF-36F7-41E1-8DAF-E2BD47CBB19C}"/>
              </a:ext>
            </a:extLst>
          </p:cNvPr>
          <p:cNvSpPr txBox="1"/>
          <p:nvPr/>
        </p:nvSpPr>
        <p:spPr>
          <a:xfrm>
            <a:off x="859407" y="3063645"/>
            <a:ext cx="1147607"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215A79"/>
                </a:solidFill>
                <a:effectLst/>
                <a:uLnTx/>
                <a:uFillTx/>
                <a:latin typeface="Calibri"/>
                <a:ea typeface="+mn-ea"/>
                <a:cs typeface="+mn-cs"/>
              </a:rPr>
              <a:t>2025</a:t>
            </a:r>
            <a:endParaRPr kumimoji="0" lang="en-US" sz="1400" b="0" i="0" u="none" strike="noStrike" kern="1200" cap="none" spc="0" normalizeH="0" baseline="0" noProof="0" dirty="0">
              <a:ln>
                <a:noFill/>
              </a:ln>
              <a:solidFill>
                <a:srgbClr val="215A79"/>
              </a:solidFill>
              <a:effectLst/>
              <a:uLnTx/>
              <a:uFillTx/>
              <a:latin typeface="Calibri"/>
              <a:ea typeface="+mn-ea"/>
              <a:cs typeface="+mn-cs"/>
            </a:endParaRPr>
          </a:p>
        </p:txBody>
      </p:sp>
      <p:cxnSp>
        <p:nvCxnSpPr>
          <p:cNvPr id="55" name="Straight Connector 54">
            <a:extLst>
              <a:ext uri="{FF2B5EF4-FFF2-40B4-BE49-F238E27FC236}">
                <a16:creationId xmlns:a16="http://schemas.microsoft.com/office/drawing/2014/main" id="{FB41CECE-EA02-EA47-AA96-BF4EAD570955}"/>
              </a:ext>
            </a:extLst>
          </p:cNvPr>
          <p:cNvCxnSpPr>
            <a:cxnSpLocks/>
          </p:cNvCxnSpPr>
          <p:nvPr/>
        </p:nvCxnSpPr>
        <p:spPr bwMode="auto">
          <a:xfrm flipH="1">
            <a:off x="4693806" y="3604518"/>
            <a:ext cx="0" cy="731520"/>
          </a:xfrm>
          <a:prstGeom prst="line">
            <a:avLst/>
          </a:prstGeom>
          <a:ln w="12700">
            <a:solidFill>
              <a:srgbClr val="12121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4" name="Oval 63">
            <a:extLst>
              <a:ext uri="{FF2B5EF4-FFF2-40B4-BE49-F238E27FC236}">
                <a16:creationId xmlns:a16="http://schemas.microsoft.com/office/drawing/2014/main" id="{DCCC2039-7D96-544A-8D7A-6561EB37EA43}"/>
              </a:ext>
            </a:extLst>
          </p:cNvPr>
          <p:cNvSpPr>
            <a:spLocks noChangeAspect="1"/>
          </p:cNvSpPr>
          <p:nvPr/>
        </p:nvSpPr>
        <p:spPr>
          <a:xfrm>
            <a:off x="4618851" y="3467358"/>
            <a:ext cx="137160" cy="1371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73" name="Straight Connector 72">
            <a:extLst>
              <a:ext uri="{FF2B5EF4-FFF2-40B4-BE49-F238E27FC236}">
                <a16:creationId xmlns:a16="http://schemas.microsoft.com/office/drawing/2014/main" id="{01EB25AA-B320-F048-A562-4E288EA34739}"/>
              </a:ext>
            </a:extLst>
          </p:cNvPr>
          <p:cNvCxnSpPr>
            <a:cxnSpLocks/>
          </p:cNvCxnSpPr>
          <p:nvPr/>
        </p:nvCxnSpPr>
        <p:spPr bwMode="auto">
          <a:xfrm flipH="1">
            <a:off x="6364620" y="3535834"/>
            <a:ext cx="0" cy="731520"/>
          </a:xfrm>
          <a:prstGeom prst="line">
            <a:avLst/>
          </a:prstGeom>
          <a:ln w="12700">
            <a:solidFill>
              <a:srgbClr val="12121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4" name="Oval 73">
            <a:extLst>
              <a:ext uri="{FF2B5EF4-FFF2-40B4-BE49-F238E27FC236}">
                <a16:creationId xmlns:a16="http://schemas.microsoft.com/office/drawing/2014/main" id="{82014872-9029-764C-89EF-52FDB4D7F1CE}"/>
              </a:ext>
            </a:extLst>
          </p:cNvPr>
          <p:cNvSpPr>
            <a:spLocks noChangeAspect="1"/>
          </p:cNvSpPr>
          <p:nvPr/>
        </p:nvSpPr>
        <p:spPr>
          <a:xfrm>
            <a:off x="6309172" y="3467358"/>
            <a:ext cx="137160" cy="1371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78" name="TextBox 77">
            <a:extLst>
              <a:ext uri="{FF2B5EF4-FFF2-40B4-BE49-F238E27FC236}">
                <a16:creationId xmlns:a16="http://schemas.microsoft.com/office/drawing/2014/main" id="{9916ABC7-E447-2C4A-BECE-21555432FA96}"/>
              </a:ext>
            </a:extLst>
          </p:cNvPr>
          <p:cNvSpPr txBox="1"/>
          <p:nvPr/>
        </p:nvSpPr>
        <p:spPr>
          <a:xfrm>
            <a:off x="4693806" y="3840354"/>
            <a:ext cx="1608928"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900" b="1" i="0" u="sng" strike="noStrike" kern="1200" cap="none" spc="0" normalizeH="0" baseline="0" noProof="0" dirty="0">
              <a:ln>
                <a:noFill/>
              </a:ln>
              <a:solidFill>
                <a:prstClr val="black"/>
              </a:solidFill>
              <a:effectLst/>
              <a:uLnTx/>
              <a:uFillTx/>
              <a:latin typeface="Calibri"/>
              <a:ea typeface="+mn-ea"/>
              <a:cs typeface="+mn-cs"/>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prstClr val="black"/>
                </a:solidFill>
                <a:effectLst/>
                <a:uLnTx/>
                <a:uFillTx/>
                <a:latin typeface="Calibri"/>
                <a:ea typeface="+mn-ea"/>
                <a:cs typeface="+mn-cs"/>
              </a:rPr>
              <a:t>Pilot systems operational for customers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black"/>
              </a:solidFill>
              <a:effectLst/>
              <a:uLnTx/>
              <a:uFillTx/>
              <a:latin typeface="Calibri"/>
              <a:ea typeface="+mn-ea"/>
              <a:cs typeface="+mn-cs"/>
            </a:endParaRPr>
          </a:p>
        </p:txBody>
      </p:sp>
      <p:cxnSp>
        <p:nvCxnSpPr>
          <p:cNvPr id="80" name="Straight Connector 79">
            <a:extLst>
              <a:ext uri="{FF2B5EF4-FFF2-40B4-BE49-F238E27FC236}">
                <a16:creationId xmlns:a16="http://schemas.microsoft.com/office/drawing/2014/main" id="{66E6DA16-5C87-DD47-BB25-79EF77345551}"/>
              </a:ext>
            </a:extLst>
          </p:cNvPr>
          <p:cNvCxnSpPr>
            <a:cxnSpLocks/>
          </p:cNvCxnSpPr>
          <p:nvPr/>
        </p:nvCxnSpPr>
        <p:spPr bwMode="auto">
          <a:xfrm flipH="1">
            <a:off x="7731015" y="3535834"/>
            <a:ext cx="0" cy="731520"/>
          </a:xfrm>
          <a:prstGeom prst="line">
            <a:avLst/>
          </a:prstGeom>
          <a:ln w="12700">
            <a:solidFill>
              <a:srgbClr val="12121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1" name="Oval 80">
            <a:extLst>
              <a:ext uri="{FF2B5EF4-FFF2-40B4-BE49-F238E27FC236}">
                <a16:creationId xmlns:a16="http://schemas.microsoft.com/office/drawing/2014/main" id="{0F0A198B-7C0F-CD4F-8C9F-08EDD9C9DA5E}"/>
              </a:ext>
            </a:extLst>
          </p:cNvPr>
          <p:cNvSpPr>
            <a:spLocks noChangeAspect="1"/>
          </p:cNvSpPr>
          <p:nvPr/>
        </p:nvSpPr>
        <p:spPr>
          <a:xfrm>
            <a:off x="7666423" y="3467358"/>
            <a:ext cx="137160" cy="1371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3" name="TextBox 42">
            <a:extLst>
              <a:ext uri="{FF2B5EF4-FFF2-40B4-BE49-F238E27FC236}">
                <a16:creationId xmlns:a16="http://schemas.microsoft.com/office/drawing/2014/main" id="{E8AA8BB3-2EC4-4699-9CF8-C542442B49E5}"/>
              </a:ext>
            </a:extLst>
          </p:cNvPr>
          <p:cNvSpPr txBox="1"/>
          <p:nvPr/>
        </p:nvSpPr>
        <p:spPr>
          <a:xfrm>
            <a:off x="6365330" y="3904299"/>
            <a:ext cx="1333389" cy="507831"/>
          </a:xfrm>
          <a:prstGeom prst="rect">
            <a:avLst/>
          </a:prstGeom>
          <a:noFill/>
        </p:spPr>
        <p:txBody>
          <a:bodyPr wrap="square" rtlCol="0">
            <a:spAutoFit/>
          </a:bodyPr>
          <a:lstStyle/>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900" b="0" i="0" u="none" strike="noStrike" kern="1200" cap="none" spc="0" normalizeH="0" baseline="0" noProof="0">
                <a:ln>
                  <a:noFill/>
                </a:ln>
                <a:solidFill>
                  <a:prstClr val="black"/>
                </a:solidFill>
                <a:effectLst/>
                <a:uLnTx/>
                <a:uFillTx/>
                <a:latin typeface="Calibri"/>
                <a:ea typeface="+mn-ea"/>
                <a:cs typeface="+mn-cs"/>
              </a:rPr>
              <a:t>Customer field trials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900" b="0" i="0" u="none" strike="noStrike" kern="1200" cap="none" spc="0" normalizeH="0" baseline="0" noProof="0">
                <a:ln>
                  <a:noFill/>
                </a:ln>
                <a:solidFill>
                  <a:prstClr val="black"/>
                </a:solidFill>
                <a:effectLst/>
                <a:uLnTx/>
                <a:uFillTx/>
                <a:latin typeface="Calibri"/>
                <a:ea typeface="+mn-ea"/>
                <a:cs typeface="+mn-cs"/>
              </a:rPr>
              <a:t>UL certification</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solidFill>
              <a:effectLst/>
              <a:uLnTx/>
              <a:uFillTx/>
              <a:latin typeface="Calibri"/>
              <a:ea typeface="+mn-ea"/>
              <a:cs typeface="+mn-cs"/>
            </a:endParaRPr>
          </a:p>
        </p:txBody>
      </p:sp>
      <p:sp>
        <p:nvSpPr>
          <p:cNvPr id="44" name="TextBox 43">
            <a:extLst>
              <a:ext uri="{FF2B5EF4-FFF2-40B4-BE49-F238E27FC236}">
                <a16:creationId xmlns:a16="http://schemas.microsoft.com/office/drawing/2014/main" id="{3A5611EA-019F-46D9-89B4-C5C18D50B3B8}"/>
              </a:ext>
            </a:extLst>
          </p:cNvPr>
          <p:cNvSpPr txBox="1"/>
          <p:nvPr/>
        </p:nvSpPr>
        <p:spPr>
          <a:xfrm>
            <a:off x="7731015" y="4002796"/>
            <a:ext cx="1608928" cy="369332"/>
          </a:xfrm>
          <a:prstGeom prst="rect">
            <a:avLst/>
          </a:prstGeom>
          <a:noFill/>
        </p:spPr>
        <p:txBody>
          <a:bodyPr wrap="square" rtlCol="0">
            <a:spAutoFit/>
          </a:bodyPr>
          <a:lstStyle/>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900" b="0" i="0" u="none" strike="noStrike" kern="1200" cap="none" spc="0" normalizeH="0" baseline="0" noProof="0">
                <a:ln>
                  <a:noFill/>
                </a:ln>
                <a:solidFill>
                  <a:prstClr val="black"/>
                </a:solidFill>
                <a:effectLst/>
                <a:uLnTx/>
                <a:uFillTx/>
                <a:latin typeface="Calibri"/>
                <a:ea typeface="+mn-ea"/>
                <a:cs typeface="+mn-cs"/>
              </a:rPr>
              <a:t>Manufacturing</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solidFill>
              <a:effectLst/>
              <a:uLnTx/>
              <a:uFillTx/>
              <a:latin typeface="Calibri"/>
              <a:ea typeface="+mn-ea"/>
              <a:cs typeface="+mn-cs"/>
            </a:endParaRPr>
          </a:p>
        </p:txBody>
      </p:sp>
      <p:cxnSp>
        <p:nvCxnSpPr>
          <p:cNvPr id="2" name="Straight Connector 1">
            <a:extLst>
              <a:ext uri="{FF2B5EF4-FFF2-40B4-BE49-F238E27FC236}">
                <a16:creationId xmlns:a16="http://schemas.microsoft.com/office/drawing/2014/main" id="{73F2BFCF-C7FD-19AD-E590-28D4F4AC4BBE}"/>
              </a:ext>
            </a:extLst>
          </p:cNvPr>
          <p:cNvCxnSpPr>
            <a:cxnSpLocks/>
          </p:cNvCxnSpPr>
          <p:nvPr/>
        </p:nvCxnSpPr>
        <p:spPr bwMode="auto">
          <a:xfrm>
            <a:off x="3455232" y="3321654"/>
            <a:ext cx="0" cy="457200"/>
          </a:xfrm>
          <a:prstGeom prst="line">
            <a:avLst/>
          </a:prstGeom>
          <a:ln w="28575">
            <a:solidFill>
              <a:srgbClr val="AFDFEB"/>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AAA170BC-9C8B-922C-B682-6062F99C011D}"/>
              </a:ext>
            </a:extLst>
          </p:cNvPr>
          <p:cNvSpPr txBox="1"/>
          <p:nvPr/>
        </p:nvSpPr>
        <p:spPr>
          <a:xfrm>
            <a:off x="4914376" y="2956010"/>
            <a:ext cx="1147607"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215A79"/>
                </a:solidFill>
                <a:effectLst/>
                <a:uLnTx/>
                <a:uFillTx/>
                <a:latin typeface="Calibri"/>
                <a:ea typeface="+mn-ea"/>
                <a:cs typeface="+mn-cs"/>
              </a:rPr>
              <a:t>2027</a:t>
            </a:r>
            <a:endParaRPr kumimoji="0" lang="en-US" sz="1400" b="0" i="0" u="none" strike="noStrike" kern="1200" cap="none" spc="0" normalizeH="0" baseline="0" noProof="0" dirty="0">
              <a:ln>
                <a:noFill/>
              </a:ln>
              <a:solidFill>
                <a:srgbClr val="215A79"/>
              </a:solidFill>
              <a:effectLst/>
              <a:uLnTx/>
              <a:uFillTx/>
              <a:latin typeface="Calibri"/>
              <a:ea typeface="+mn-ea"/>
              <a:cs typeface="+mn-cs"/>
            </a:endParaRPr>
          </a:p>
        </p:txBody>
      </p:sp>
    </p:spTree>
    <p:extLst>
      <p:ext uri="{BB962C8B-B14F-4D97-AF65-F5344CB8AC3E}">
        <p14:creationId xmlns:p14="http://schemas.microsoft.com/office/powerpoint/2010/main" val="10975188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37981-0FF7-3C49-B065-24142AA934D9}"/>
              </a:ext>
            </a:extLst>
          </p:cNvPr>
          <p:cNvSpPr>
            <a:spLocks noGrp="1"/>
          </p:cNvSpPr>
          <p:nvPr>
            <p:ph type="title"/>
          </p:nvPr>
        </p:nvSpPr>
        <p:spPr/>
        <p:txBody>
          <a:bodyPr/>
          <a:lstStyle/>
          <a:p>
            <a:r>
              <a:rPr lang="en-US" dirty="0"/>
              <a:t>TPV-SunCell® Markets</a:t>
            </a:r>
          </a:p>
        </p:txBody>
      </p:sp>
      <p:sp>
        <p:nvSpPr>
          <p:cNvPr id="3" name="Content Placeholder 2">
            <a:extLst>
              <a:ext uri="{FF2B5EF4-FFF2-40B4-BE49-F238E27FC236}">
                <a16:creationId xmlns:a16="http://schemas.microsoft.com/office/drawing/2014/main" id="{167C0C6E-D897-5A4D-B988-5181EBFBFA31}"/>
              </a:ext>
            </a:extLst>
          </p:cNvPr>
          <p:cNvSpPr>
            <a:spLocks noGrp="1"/>
          </p:cNvSpPr>
          <p:nvPr>
            <p:ph idx="1"/>
          </p:nvPr>
        </p:nvSpPr>
        <p:spPr>
          <a:xfrm>
            <a:off x="2590800" y="1279215"/>
            <a:ext cx="5924550" cy="4351338"/>
          </a:xfrm>
        </p:spPr>
        <p:txBody>
          <a:bodyPr/>
          <a:lstStyle/>
          <a:p>
            <a:r>
              <a:rPr lang="en-US" dirty="0"/>
              <a:t>Stationary Electric Applications</a:t>
            </a:r>
          </a:p>
          <a:p>
            <a:pPr lvl="1"/>
            <a:r>
              <a:rPr lang="en-US" dirty="0"/>
              <a:t>$4.8T addressable market. Electric lease revenue model.</a:t>
            </a:r>
          </a:p>
          <a:p>
            <a:r>
              <a:rPr lang="en-US" dirty="0"/>
              <a:t>All-Electric Thermal Applications </a:t>
            </a:r>
          </a:p>
          <a:p>
            <a:pPr lvl="1"/>
            <a:r>
              <a:rPr lang="en-US" dirty="0"/>
              <a:t>$3.5T addressable market. Electric lease revenue model. </a:t>
            </a:r>
          </a:p>
          <a:p>
            <a:r>
              <a:rPr lang="en-US" dirty="0"/>
              <a:t>Motive Electric Applications </a:t>
            </a:r>
          </a:p>
          <a:p>
            <a:pPr lvl="1"/>
            <a:r>
              <a:rPr lang="en-US" dirty="0"/>
              <a:t>$8T addressable market. Car sales revenue model. Lease revenue model for large kWh usage. Strong value for weight savings, range improvement, and operating costs. </a:t>
            </a:r>
          </a:p>
          <a:p>
            <a:pPr marL="0" indent="0">
              <a:buNone/>
            </a:pPr>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93CFDC32-B4E9-2C48-A9CC-73F606102F03}"/>
              </a:ext>
            </a:extLst>
          </p:cNvPr>
          <p:cNvSpPr>
            <a:spLocks noGrp="1"/>
          </p:cNvSpPr>
          <p:nvPr>
            <p:ph type="sldNum" sz="quarter" idx="12"/>
          </p:nvPr>
        </p:nvSpPr>
        <p:spPr/>
        <p:txBody>
          <a:bodyPr/>
          <a:lstStyle/>
          <a:p>
            <a:pPr>
              <a:defRPr/>
            </a:pPr>
            <a:fld id="{E7C5E6FA-8574-A643-96EE-7101F12556FD}" type="slidenum">
              <a:rPr lang="en-US" smtClean="0"/>
              <a:pPr>
                <a:defRPr/>
              </a:pPr>
              <a:t>9</a:t>
            </a:fld>
            <a:endParaRPr lang="en-US" dirty="0"/>
          </a:p>
        </p:txBody>
      </p:sp>
      <p:pic>
        <p:nvPicPr>
          <p:cNvPr id="1026" name="Picture 2" descr="page79image3058106656">
            <a:extLst>
              <a:ext uri="{FF2B5EF4-FFF2-40B4-BE49-F238E27FC236}">
                <a16:creationId xmlns:a16="http://schemas.microsoft.com/office/drawing/2014/main" id="{33DAEB84-C348-8944-8D24-F60927C25EDD}"/>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57200" y="1473200"/>
            <a:ext cx="1612900" cy="22606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page81image3075660192">
            <a:extLst>
              <a:ext uri="{FF2B5EF4-FFF2-40B4-BE49-F238E27FC236}">
                <a16:creationId xmlns:a16="http://schemas.microsoft.com/office/drawing/2014/main" id="{0D252CDC-543C-3247-ADCF-C3B26370144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34526" y="4114800"/>
            <a:ext cx="2216573" cy="1066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420472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LIDELAYOUT" val="430"/>
  <p:tag name="LAYOUTTEMPLATE" val="Stephens"/>
</p:tagLst>
</file>

<file path=ppt/tags/tag2.xml><?xml version="1.0" encoding="utf-8"?>
<p:tagLst xmlns:a="http://schemas.openxmlformats.org/drawingml/2006/main" xmlns:r="http://schemas.openxmlformats.org/officeDocument/2006/relationships" xmlns:p="http://schemas.openxmlformats.org/presentationml/2006/main">
  <p:tag name="PREVIOUSTEXTLENGTH" val="80"/>
</p:tagLst>
</file>

<file path=ppt/tags/tag3.xml><?xml version="1.0" encoding="utf-8"?>
<p:tagLst xmlns:a="http://schemas.openxmlformats.org/drawingml/2006/main" xmlns:r="http://schemas.openxmlformats.org/officeDocument/2006/relationships" xmlns:p="http://schemas.openxmlformats.org/presentationml/2006/main">
  <p:tag name="PREVIOUSTEXTLENGTH" val="80"/>
</p:tagLst>
</file>

<file path=ppt/tags/tag4.xml><?xml version="1.0" encoding="utf-8"?>
<p:tagLst xmlns:a="http://schemas.openxmlformats.org/drawingml/2006/main" xmlns:r="http://schemas.openxmlformats.org/officeDocument/2006/relationships" xmlns:p="http://schemas.openxmlformats.org/presentationml/2006/main">
  <p:tag name="PREVIOUSTEXTLENGTH" val="80"/>
</p:tagLst>
</file>

<file path=ppt/tags/tag5.xml><?xml version="1.0" encoding="utf-8"?>
<p:tagLst xmlns:a="http://schemas.openxmlformats.org/drawingml/2006/main" xmlns:r="http://schemas.openxmlformats.org/officeDocument/2006/relationships" xmlns:p="http://schemas.openxmlformats.org/presentationml/2006/main">
  <p:tag name="PREVIOUSTEXTLENGTH" val="80"/>
</p:tagLst>
</file>

<file path=ppt/tags/tag6.xml><?xml version="1.0" encoding="utf-8"?>
<p:tagLst xmlns:a="http://schemas.openxmlformats.org/drawingml/2006/main" xmlns:r="http://schemas.openxmlformats.org/officeDocument/2006/relationships" xmlns:p="http://schemas.openxmlformats.org/presentationml/2006/main">
  <p:tag name="PREVIOUSTEXTLENGTH" val="80"/>
</p:tagLst>
</file>

<file path=ppt/tags/tag7.xml><?xml version="1.0" encoding="utf-8"?>
<p:tagLst xmlns:a="http://schemas.openxmlformats.org/drawingml/2006/main" xmlns:r="http://schemas.openxmlformats.org/officeDocument/2006/relationships" xmlns:p="http://schemas.openxmlformats.org/presentationml/2006/main">
  <p:tag name="PREVIOUSTEXTLENGTH" val="80"/>
</p:tagLst>
</file>

<file path=ppt/theme/theme1.xml><?xml version="1.0" encoding="utf-8"?>
<a:theme xmlns:a="http://schemas.openxmlformats.org/drawingml/2006/main" name="Ocea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cean">
      <a:majorFont>
        <a:latin typeface="Tahoma"/>
        <a:ea typeface=""/>
        <a:cs typeface=""/>
      </a:majorFont>
      <a:minorFont>
        <a:latin typeface="Tahoma"/>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w="9525" cap="flat" cmpd="sng" algn="ctr">
          <a:solidFill>
            <a:srgbClr val="000000"/>
          </a:solidFill>
          <a:prstDash val="solid"/>
          <a:round/>
          <a:headEnd type="none" w="med" len="med"/>
          <a:tailEnd type="none" w="med" len="med"/>
        </a:ln>
        <a:effectLst/>
      </a:spPr>
      <a:bodyPr vert="horz" wrap="square" lIns="91440" tIns="45720" rIns="91440" bIns="45720" numCol="1" rtlCol="0" anchor="ctr" anchorCtr="1" compatLnSpc="1">
        <a:prstTxWarp prst="textNoShape">
          <a:avLst/>
        </a:prstTxWarp>
      </a:bodyPr>
      <a:lstStyle>
        <a:defPPr marL="342900" indent="-342900" algn="ctr">
          <a:lnSpc>
            <a:spcPct val="80000"/>
          </a:lnSpc>
          <a:spcBef>
            <a:spcPct val="20000"/>
          </a:spcBef>
          <a:buClr>
            <a:schemeClr val="hlink"/>
          </a:buClr>
          <a:buSzPct val="120000"/>
          <a:defRPr sz="2000" dirty="0" smtClean="0">
            <a:solidFill>
              <a:srgbClr val="FFFFFF"/>
            </a:solidFill>
          </a:defRPr>
        </a:defPPr>
      </a:lstStyle>
    </a:spDef>
    <a:lnDef>
      <a:spPr bwMode="auto">
        <a:noFill/>
        <a:ln w="38100" cap="flat" cmpd="sng" algn="ctr">
          <a:solidFill>
            <a:srgbClr val="000000"/>
          </a:solidFill>
          <a:prstDash val="solid"/>
          <a:round/>
          <a:headEnd type="none" w="med" len="med"/>
          <a:tailEnd type="arrow"/>
        </a:ln>
        <a:effectLst/>
      </a:spPr>
      <a:bodyPr/>
      <a:lstStyle/>
    </a:lnDef>
  </a:objectDefaults>
  <a:extraClrSchemeLst>
    <a:extraClrScheme>
      <a:clrScheme name="Ocean 1">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Ocean 2">
        <a:dk1>
          <a:srgbClr val="000066"/>
        </a:dk1>
        <a:lt1>
          <a:srgbClr val="FFFFFF"/>
        </a:lt1>
        <a:dk2>
          <a:srgbClr val="5D93FF"/>
        </a:dk2>
        <a:lt2>
          <a:srgbClr val="FFFFFF"/>
        </a:lt2>
        <a:accent1>
          <a:srgbClr val="6666FF"/>
        </a:accent1>
        <a:accent2>
          <a:srgbClr val="9999FF"/>
        </a:accent2>
        <a:accent3>
          <a:srgbClr val="B6C8FF"/>
        </a:accent3>
        <a:accent4>
          <a:srgbClr val="DADADA"/>
        </a:accent4>
        <a:accent5>
          <a:srgbClr val="B8B8FF"/>
        </a:accent5>
        <a:accent6>
          <a:srgbClr val="8A8AE7"/>
        </a:accent6>
        <a:hlink>
          <a:srgbClr val="FF3300"/>
        </a:hlink>
        <a:folHlink>
          <a:srgbClr val="FF9900"/>
        </a:folHlink>
      </a:clrScheme>
      <a:clrMap bg1="dk2" tx1="lt1" bg2="dk1" tx2="lt2" accent1="accent1" accent2="accent2" accent3="accent3" accent4="accent4" accent5="accent5" accent6="accent6" hlink="hlink" folHlink="folHlink"/>
    </a:extraClrScheme>
    <a:extraClrScheme>
      <a:clrScheme name="Ocean 3">
        <a:dk1>
          <a:srgbClr val="000000"/>
        </a:dk1>
        <a:lt1>
          <a:srgbClr val="FFFFFF"/>
        </a:lt1>
        <a:dk2>
          <a:srgbClr val="572E88"/>
        </a:dk2>
        <a:lt2>
          <a:srgbClr val="FFFFFF"/>
        </a:lt2>
        <a:accent1>
          <a:srgbClr val="FF6600"/>
        </a:accent1>
        <a:accent2>
          <a:srgbClr val="FFCC00"/>
        </a:accent2>
        <a:accent3>
          <a:srgbClr val="B4ADC3"/>
        </a:accent3>
        <a:accent4>
          <a:srgbClr val="DADADA"/>
        </a:accent4>
        <a:accent5>
          <a:srgbClr val="FFB8AA"/>
        </a:accent5>
        <a:accent6>
          <a:srgbClr val="E7B900"/>
        </a:accent6>
        <a:hlink>
          <a:srgbClr val="33CCCC"/>
        </a:hlink>
        <a:folHlink>
          <a:srgbClr val="36CC64"/>
        </a:folHlink>
      </a:clrScheme>
      <a:clrMap bg1="dk2" tx1="lt1" bg2="dk1" tx2="lt2" accent1="accent1" accent2="accent2" accent3="accent3" accent4="accent4" accent5="accent5" accent6="accent6" hlink="hlink" folHlink="folHlink"/>
    </a:extraClrScheme>
    <a:extraClrScheme>
      <a:clrScheme name="Ocean 4">
        <a:dk1>
          <a:srgbClr val="003366"/>
        </a:dk1>
        <a:lt1>
          <a:srgbClr val="FFFFFF"/>
        </a:lt1>
        <a:dk2>
          <a:srgbClr val="666699"/>
        </a:dk2>
        <a:lt2>
          <a:srgbClr val="FFFFFF"/>
        </a:lt2>
        <a:accent1>
          <a:srgbClr val="9966FF"/>
        </a:accent1>
        <a:accent2>
          <a:srgbClr val="00CC66"/>
        </a:accent2>
        <a:accent3>
          <a:srgbClr val="B8B8CA"/>
        </a:accent3>
        <a:accent4>
          <a:srgbClr val="DADADA"/>
        </a:accent4>
        <a:accent5>
          <a:srgbClr val="CAB8FF"/>
        </a:accent5>
        <a:accent6>
          <a:srgbClr val="00B95C"/>
        </a:accent6>
        <a:hlink>
          <a:srgbClr val="65C8FF"/>
        </a:hlink>
        <a:folHlink>
          <a:srgbClr val="FFCC99"/>
        </a:folHlink>
      </a:clrScheme>
      <a:clrMap bg1="dk2" tx1="lt1" bg2="dk1" tx2="lt2" accent1="accent1" accent2="accent2" accent3="accent3" accent4="accent4" accent5="accent5" accent6="accent6" hlink="hlink" folHlink="folHlink"/>
    </a:extraClrScheme>
    <a:extraClrScheme>
      <a:clrScheme name="Ocean 5">
        <a:dk1>
          <a:srgbClr val="000000"/>
        </a:dk1>
        <a:lt1>
          <a:srgbClr val="FFFFFF"/>
        </a:lt1>
        <a:dk2>
          <a:srgbClr val="336600"/>
        </a:dk2>
        <a:lt2>
          <a:srgbClr val="FFFFFF"/>
        </a:lt2>
        <a:accent1>
          <a:srgbClr val="B7C533"/>
        </a:accent1>
        <a:accent2>
          <a:srgbClr val="CCCCFF"/>
        </a:accent2>
        <a:accent3>
          <a:srgbClr val="ADB8AA"/>
        </a:accent3>
        <a:accent4>
          <a:srgbClr val="DADADA"/>
        </a:accent4>
        <a:accent5>
          <a:srgbClr val="D8DFAD"/>
        </a:accent5>
        <a:accent6>
          <a:srgbClr val="B9B9E7"/>
        </a:accent6>
        <a:hlink>
          <a:srgbClr val="FFFFCC"/>
        </a:hlink>
        <a:folHlink>
          <a:srgbClr val="FF9900"/>
        </a:folHlink>
      </a:clrScheme>
      <a:clrMap bg1="dk2" tx1="lt1" bg2="dk1" tx2="lt2" accent1="accent1" accent2="accent2" accent3="accent3" accent4="accent4" accent5="accent5" accent6="accent6" hlink="hlink" folHlink="folHlink"/>
    </a:extraClrScheme>
    <a:extraClrScheme>
      <a:clrScheme name="Ocean 6">
        <a:dk1>
          <a:srgbClr val="000000"/>
        </a:dk1>
        <a:lt1>
          <a:srgbClr val="FFFFFF"/>
        </a:lt1>
        <a:dk2>
          <a:srgbClr val="006B80"/>
        </a:dk2>
        <a:lt2>
          <a:srgbClr val="C1CB75"/>
        </a:lt2>
        <a:accent1>
          <a:srgbClr val="6F8406"/>
        </a:accent1>
        <a:accent2>
          <a:srgbClr val="D9E288"/>
        </a:accent2>
        <a:accent3>
          <a:srgbClr val="AABAC0"/>
        </a:accent3>
        <a:accent4>
          <a:srgbClr val="DADADA"/>
        </a:accent4>
        <a:accent5>
          <a:srgbClr val="BBC2AA"/>
        </a:accent5>
        <a:accent6>
          <a:srgbClr val="C4CD7B"/>
        </a:accent6>
        <a:hlink>
          <a:srgbClr val="00CC00"/>
        </a:hlink>
        <a:folHlink>
          <a:srgbClr val="C0FF73"/>
        </a:folHlink>
      </a:clrScheme>
      <a:clrMap bg1="dk2" tx1="lt1" bg2="dk1" tx2="lt2" accent1="accent1" accent2="accent2" accent3="accent3" accent4="accent4" accent5="accent5" accent6="accent6" hlink="hlink" folHlink="folHlink"/>
    </a:extraClrScheme>
    <a:extraClrScheme>
      <a:clrScheme name="Ocean 7">
        <a:dk1>
          <a:srgbClr val="5F5F5F"/>
        </a:dk1>
        <a:lt1>
          <a:srgbClr val="FFFFFF"/>
        </a:lt1>
        <a:dk2>
          <a:srgbClr val="FF6600"/>
        </a:dk2>
        <a:lt2>
          <a:srgbClr val="FFFFFF"/>
        </a:lt2>
        <a:accent1>
          <a:srgbClr val="CC6600"/>
        </a:accent1>
        <a:accent2>
          <a:srgbClr val="FF6600"/>
        </a:accent2>
        <a:accent3>
          <a:srgbClr val="FFB8AA"/>
        </a:accent3>
        <a:accent4>
          <a:srgbClr val="DADADA"/>
        </a:accent4>
        <a:accent5>
          <a:srgbClr val="E2B8AA"/>
        </a:accent5>
        <a:accent6>
          <a:srgbClr val="E75C00"/>
        </a:accent6>
        <a:hlink>
          <a:srgbClr val="FFFF99"/>
        </a:hlink>
        <a:folHlink>
          <a:srgbClr val="FFCC99"/>
        </a:folHlink>
      </a:clrScheme>
      <a:clrMap bg1="dk2" tx1="lt1" bg2="dk1" tx2="lt2" accent1="accent1" accent2="accent2" accent3="accent3" accent4="accent4" accent5="accent5" accent6="accent6" hlink="hlink" folHlink="folHlink"/>
    </a:extraClrScheme>
    <a:extraClrScheme>
      <a:clrScheme name="Ocean 8">
        <a:dk1>
          <a:srgbClr val="000000"/>
        </a:dk1>
        <a:lt1>
          <a:srgbClr val="FFFFFF"/>
        </a:lt1>
        <a:dk2>
          <a:srgbClr val="FFBA2F"/>
        </a:dk2>
        <a:lt2>
          <a:srgbClr val="A50021"/>
        </a:lt2>
        <a:accent1>
          <a:srgbClr val="FF6600"/>
        </a:accent1>
        <a:accent2>
          <a:srgbClr val="CC6600"/>
        </a:accent2>
        <a:accent3>
          <a:srgbClr val="FFD9AD"/>
        </a:accent3>
        <a:accent4>
          <a:srgbClr val="DADADA"/>
        </a:accent4>
        <a:accent5>
          <a:srgbClr val="FFB8AA"/>
        </a:accent5>
        <a:accent6>
          <a:srgbClr val="B95C00"/>
        </a:accent6>
        <a:hlink>
          <a:srgbClr val="663300"/>
        </a:hlink>
        <a:folHlink>
          <a:srgbClr val="CC99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3.xml><?xml version="1.0" encoding="utf-8"?>
<a:theme xmlns:a="http://schemas.openxmlformats.org/drawingml/2006/main" name="9_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4.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2000" dirty="0" smtClean="0"/>
        </a:defPPr>
      </a:lstStyle>
    </a:txDef>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361077</TotalTime>
  <Words>3222</Words>
  <Application>Microsoft Macintosh PowerPoint</Application>
  <PresentationFormat>Letter Paper (8.5x11 in)</PresentationFormat>
  <Paragraphs>552</Paragraphs>
  <Slides>39</Slides>
  <Notes>11</Notes>
  <HiddenSlides>0</HiddenSlides>
  <MMClips>0</MMClips>
  <ScaleCrop>false</ScaleCrop>
  <HeadingPairs>
    <vt:vector size="8" baseType="variant">
      <vt:variant>
        <vt:lpstr>Fonts Used</vt:lpstr>
      </vt:variant>
      <vt:variant>
        <vt:i4>7</vt:i4>
      </vt:variant>
      <vt:variant>
        <vt:lpstr>Theme</vt:lpstr>
      </vt:variant>
      <vt:variant>
        <vt:i4>4</vt:i4>
      </vt:variant>
      <vt:variant>
        <vt:lpstr>Embedded OLE Servers</vt:lpstr>
      </vt:variant>
      <vt:variant>
        <vt:i4>2</vt:i4>
      </vt:variant>
      <vt:variant>
        <vt:lpstr>Slide Titles</vt:lpstr>
      </vt:variant>
      <vt:variant>
        <vt:i4>39</vt:i4>
      </vt:variant>
    </vt:vector>
  </HeadingPairs>
  <TitlesOfParts>
    <vt:vector size="52" baseType="lpstr">
      <vt:lpstr>MS PGothic</vt:lpstr>
      <vt:lpstr>Arial</vt:lpstr>
      <vt:lpstr>Calibri</vt:lpstr>
      <vt:lpstr>Calibri Light</vt:lpstr>
      <vt:lpstr>Tahoma</vt:lpstr>
      <vt:lpstr>Times New Roman</vt:lpstr>
      <vt:lpstr>Wingdings</vt:lpstr>
      <vt:lpstr>Ocean</vt:lpstr>
      <vt:lpstr>1_Office Theme</vt:lpstr>
      <vt:lpstr>9_Office Theme</vt:lpstr>
      <vt:lpstr>Office Theme</vt:lpstr>
      <vt:lpstr>Picture</vt:lpstr>
      <vt:lpstr>Acrobat Document</vt:lpstr>
      <vt:lpstr>PowerPoint Presentation</vt:lpstr>
      <vt:lpstr>Safe Harbor Statement</vt:lpstr>
      <vt:lpstr>Brilliant Light Electric Power</vt:lpstr>
      <vt:lpstr>Brilliant Light Power’s Path Forward</vt:lpstr>
      <vt:lpstr>Brilliant Light Power’s Path Forward</vt:lpstr>
      <vt:lpstr>Brilliant Light Power’s Path Forward</vt:lpstr>
      <vt:lpstr>Use of Funds</vt:lpstr>
      <vt:lpstr>Go-To-Market Model</vt:lpstr>
      <vt:lpstr>TPV-SunCell® Markets</vt:lpstr>
      <vt:lpstr>Path to Production</vt:lpstr>
      <vt:lpstr>Significant Revenue Across Initial Markets </vt:lpstr>
      <vt:lpstr>SunCell® Thermophotovoltaic with Light Recycling</vt:lpstr>
      <vt:lpstr>SunCell® Thermophotovoltaic (TPV)  </vt:lpstr>
      <vt:lpstr>Stationary SunCell installed base drives significant revenue</vt:lpstr>
      <vt:lpstr>Stationary 250kW SunCell TPV – Units, Revenue &amp; Margins</vt:lpstr>
      <vt:lpstr>Stationary 150kW SunCell TPV – Costs &amp; Units</vt:lpstr>
      <vt:lpstr>Stationary 250kW SunCell TPV materials cost under $40 /kW</vt:lpstr>
      <vt:lpstr>SunCell TPV Assumptions</vt:lpstr>
      <vt:lpstr>SunCell TPV for passenger car market has significant revenue at modest share of TAM</vt:lpstr>
      <vt:lpstr>SunCell Sales Estimates – Passenger Cars and LD Trucks</vt:lpstr>
      <vt:lpstr>Attractive unit economics improve with scale</vt:lpstr>
      <vt:lpstr>Passenger Car Market Assumptions</vt:lpstr>
      <vt:lpstr>System Cost Assumptions</vt:lpstr>
      <vt:lpstr>Other Motive will extend the SunCell’s impact</vt:lpstr>
      <vt:lpstr>Other Motive markets have strong environmental forces to adopt the SunCell</vt:lpstr>
      <vt:lpstr>SunCell Combined Financial Projections</vt:lpstr>
      <vt:lpstr>Key Investment Highlights</vt:lpstr>
      <vt:lpstr>PowerPoint Presentation</vt:lpstr>
      <vt:lpstr>SunCell TPV offers great value for MD/HD Truck market</vt:lpstr>
      <vt:lpstr>MD/HD Truck System &amp; Market Assumptions</vt:lpstr>
      <vt:lpstr>Rail Engines using SunCell TPV is attractive “smaller” segment</vt:lpstr>
      <vt:lpstr>Rail Engine System &amp; Market Assumptions</vt:lpstr>
      <vt:lpstr>Bus &amp; Coach market leverages Truck solutions</vt:lpstr>
      <vt:lpstr>Bus &amp; Coach System &amp; Market Assumptions</vt:lpstr>
      <vt:lpstr>Marine market needs the SunCell for environmental solution</vt:lpstr>
      <vt:lpstr>Marine System &amp; Market Assumptions</vt:lpstr>
      <vt:lpstr>Aerospace electrification saves 90% of fuel costs</vt:lpstr>
      <vt:lpstr>Aerospace Assumptions</vt:lpstr>
      <vt:lpstr>PowerPoint Presentation</vt:lpstr>
    </vt:vector>
  </TitlesOfParts>
  <Manager/>
  <Company>BrLP</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2015 Shareholder Meeting Presentation</dc:title>
  <dc:subject/>
  <dc:creator>DMB</dc:creator>
  <cp:keywords/>
  <dc:description/>
  <cp:lastModifiedBy>Randy Mills</cp:lastModifiedBy>
  <cp:revision>3567</cp:revision>
  <cp:lastPrinted>2016-03-14T20:31:49Z</cp:lastPrinted>
  <dcterms:created xsi:type="dcterms:W3CDTF">2006-11-16T18:39:13Z</dcterms:created>
  <dcterms:modified xsi:type="dcterms:W3CDTF">2025-08-15T18:00:08Z</dcterms:modified>
  <cp:category/>
</cp:coreProperties>
</file>